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7" r:id="rId3"/>
    <p:sldId id="270" r:id="rId4"/>
    <p:sldId id="257" r:id="rId5"/>
    <p:sldId id="262" r:id="rId6"/>
    <p:sldId id="276" r:id="rId7"/>
    <p:sldId id="278" r:id="rId8"/>
    <p:sldId id="274" r:id="rId9"/>
    <p:sldId id="272" r:id="rId10"/>
    <p:sldId id="259" r:id="rId11"/>
    <p:sldId id="273" r:id="rId12"/>
    <p:sldId id="275" r:id="rId13"/>
    <p:sldId id="279"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993" autoAdjust="0"/>
  </p:normalViewPr>
  <p:slideViewPr>
    <p:cSldViewPr>
      <p:cViewPr varScale="1">
        <p:scale>
          <a:sx n="53" d="100"/>
          <a:sy n="53" d="100"/>
        </p:scale>
        <p:origin x="-996" y="-84"/>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5EB4F6E-1C5B-4F29-A5DE-5A0D7D6D81ED}" type="datetimeFigureOut">
              <a:rPr lang="en-GB" smtClean="0"/>
              <a:t>14/09/2018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C68992C-9C35-4677-9E7B-51FAF953A044}" type="slidenum">
              <a:rPr lang="en-GB" smtClean="0"/>
              <a:t>‹#›</a:t>
            </a:fld>
            <a:endParaRPr lang="en-GB"/>
          </a:p>
        </p:txBody>
      </p:sp>
    </p:spTree>
    <p:extLst>
      <p:ext uri="{BB962C8B-B14F-4D97-AF65-F5344CB8AC3E}">
        <p14:creationId xmlns:p14="http://schemas.microsoft.com/office/powerpoint/2010/main" val="2492488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C68992C-9C35-4677-9E7B-51FAF953A044}" type="slidenum">
              <a:rPr lang="en-GB" smtClean="0"/>
              <a:t>1</a:t>
            </a:fld>
            <a:endParaRPr lang="en-GB"/>
          </a:p>
        </p:txBody>
      </p:sp>
    </p:spTree>
    <p:extLst>
      <p:ext uri="{BB962C8B-B14F-4D97-AF65-F5344CB8AC3E}">
        <p14:creationId xmlns:p14="http://schemas.microsoft.com/office/powerpoint/2010/main" val="3993923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t>We are a partnership and must work together to ensure the best</a:t>
            </a:r>
            <a:r>
              <a:rPr lang="en-GB" sz="1800" baseline="0" dirty="0" smtClean="0"/>
              <a:t> outcome for your child.</a:t>
            </a:r>
            <a:endParaRPr lang="en-GB" sz="1800" dirty="0"/>
          </a:p>
        </p:txBody>
      </p:sp>
      <p:sp>
        <p:nvSpPr>
          <p:cNvPr id="4" name="Slide Number Placeholder 3"/>
          <p:cNvSpPr>
            <a:spLocks noGrp="1"/>
          </p:cNvSpPr>
          <p:nvPr>
            <p:ph type="sldNum" sz="quarter" idx="10"/>
          </p:nvPr>
        </p:nvSpPr>
        <p:spPr/>
        <p:txBody>
          <a:bodyPr/>
          <a:lstStyle/>
          <a:p>
            <a:fld id="{3C68992C-9C35-4677-9E7B-51FAF953A044}" type="slidenum">
              <a:rPr lang="en-GB" smtClean="0"/>
              <a:t>10</a:t>
            </a:fld>
            <a:endParaRPr lang="en-GB"/>
          </a:p>
        </p:txBody>
      </p:sp>
    </p:spTree>
    <p:extLst>
      <p:ext uri="{BB962C8B-B14F-4D97-AF65-F5344CB8AC3E}">
        <p14:creationId xmlns:p14="http://schemas.microsoft.com/office/powerpoint/2010/main" val="377018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2</a:t>
            </a:r>
            <a:r>
              <a:rPr lang="en-GB" sz="1600" dirty="0" smtClean="0"/>
              <a:t>. Time</a:t>
            </a:r>
            <a:r>
              <a:rPr lang="en-GB" sz="1600" baseline="0" dirty="0" smtClean="0"/>
              <a:t> is crucial – children need to be allowed to do things for themselves without the worry  of time constraints . They may be slow to start but the more often they do something the quicker and more confident they will become. I know it is easy to jump in and do things for your child because we are constantly busy but it is important to make the time to allow them to do it. Give them lots of praise for being willing to give things a try without your help.</a:t>
            </a:r>
          </a:p>
          <a:p>
            <a:r>
              <a:rPr lang="en-GB" sz="1600" baseline="0" dirty="0" smtClean="0"/>
              <a:t>3. By giving your child time to experiment with new things this will develop their curiosity and enquiry skills</a:t>
            </a:r>
          </a:p>
          <a:p>
            <a:r>
              <a:rPr lang="en-GB" sz="1600" baseline="0" dirty="0" smtClean="0"/>
              <a:t>4. A child uses language from books that have been read to them as part of their everyday speech and in turn we can’t expect a child to write something they haven’t heard. </a:t>
            </a:r>
            <a:endParaRPr lang="en-GB" sz="1600" dirty="0"/>
          </a:p>
        </p:txBody>
      </p:sp>
      <p:sp>
        <p:nvSpPr>
          <p:cNvPr id="4" name="Slide Number Placeholder 3"/>
          <p:cNvSpPr>
            <a:spLocks noGrp="1"/>
          </p:cNvSpPr>
          <p:nvPr>
            <p:ph type="sldNum" sz="quarter" idx="10"/>
          </p:nvPr>
        </p:nvSpPr>
        <p:spPr/>
        <p:txBody>
          <a:bodyPr/>
          <a:lstStyle/>
          <a:p>
            <a:fld id="{3C68992C-9C35-4677-9E7B-51FAF953A044}" type="slidenum">
              <a:rPr lang="en-GB" smtClean="0"/>
              <a:t>11</a:t>
            </a:fld>
            <a:endParaRPr lang="en-GB"/>
          </a:p>
        </p:txBody>
      </p:sp>
    </p:spTree>
    <p:extLst>
      <p:ext uri="{BB962C8B-B14F-4D97-AF65-F5344CB8AC3E}">
        <p14:creationId xmlns:p14="http://schemas.microsoft.com/office/powerpoint/2010/main" val="390272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C68992C-9C35-4677-9E7B-51FAF953A044}" type="slidenum">
              <a:rPr lang="en-GB" smtClean="0"/>
              <a:t>12</a:t>
            </a:fld>
            <a:endParaRPr lang="en-GB"/>
          </a:p>
        </p:txBody>
      </p:sp>
    </p:spTree>
    <p:extLst>
      <p:ext uri="{BB962C8B-B14F-4D97-AF65-F5344CB8AC3E}">
        <p14:creationId xmlns:p14="http://schemas.microsoft.com/office/powerpoint/2010/main" val="54171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C68992C-9C35-4677-9E7B-51FAF953A044}" type="slidenum">
              <a:rPr lang="en-GB" smtClean="0"/>
              <a:t>13</a:t>
            </a:fld>
            <a:endParaRPr lang="en-GB"/>
          </a:p>
        </p:txBody>
      </p:sp>
    </p:spTree>
    <p:extLst>
      <p:ext uri="{BB962C8B-B14F-4D97-AF65-F5344CB8AC3E}">
        <p14:creationId xmlns:p14="http://schemas.microsoft.com/office/powerpoint/2010/main" val="2538671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2400" dirty="0" smtClean="0"/>
              <a:t>There is no official definition of school readiness. </a:t>
            </a:r>
          </a:p>
          <a:p>
            <a:pPr marL="171450" indent="-171450">
              <a:buFont typeface="Arial" panose="020B0604020202020204" pitchFamily="34" charset="0"/>
              <a:buChar char="•"/>
            </a:pPr>
            <a:r>
              <a:rPr lang="en-GB" sz="2400" dirty="0" smtClean="0"/>
              <a:t>Amanda </a:t>
            </a:r>
            <a:r>
              <a:rPr lang="en-GB" sz="2400" dirty="0" err="1" smtClean="0"/>
              <a:t>Spielman</a:t>
            </a:r>
            <a:r>
              <a:rPr lang="en-GB" sz="2400" dirty="0" smtClean="0"/>
              <a:t> Her Majesty’s</a:t>
            </a:r>
            <a:r>
              <a:rPr lang="en-GB" sz="2400" baseline="0" dirty="0" smtClean="0"/>
              <a:t> chief inspector of Education has </a:t>
            </a:r>
            <a:r>
              <a:rPr lang="en-GB" sz="2400" dirty="0" smtClean="0"/>
              <a:t>given a reasonably rounded view of school readiness.</a:t>
            </a:r>
          </a:p>
          <a:p>
            <a:pPr marL="171450" indent="-171450">
              <a:buFont typeface="Arial" panose="020B0604020202020204" pitchFamily="34" charset="0"/>
              <a:buChar char="•"/>
            </a:pPr>
            <a:r>
              <a:rPr lang="en-GB" sz="2400" dirty="0" smtClean="0"/>
              <a:t>This encompasses </a:t>
            </a:r>
          </a:p>
          <a:p>
            <a:pPr marL="171450" indent="-171450">
              <a:buFont typeface="Arial" panose="020B0604020202020204" pitchFamily="34" charset="0"/>
              <a:buChar char="•"/>
            </a:pPr>
            <a:r>
              <a:rPr lang="en-GB" sz="2400" dirty="0" smtClean="0"/>
              <a:t>language skills,</a:t>
            </a:r>
          </a:p>
          <a:p>
            <a:pPr marL="171450" indent="-171450">
              <a:buFont typeface="Arial" panose="020B0604020202020204" pitchFamily="34" charset="0"/>
              <a:buChar char="•"/>
            </a:pPr>
            <a:r>
              <a:rPr lang="en-GB" sz="2400" dirty="0" smtClean="0"/>
              <a:t>basic hygiene </a:t>
            </a:r>
          </a:p>
          <a:p>
            <a:pPr marL="171450" indent="-171450">
              <a:buFont typeface="Arial" panose="020B0604020202020204" pitchFamily="34" charset="0"/>
              <a:buChar char="•"/>
            </a:pPr>
            <a:r>
              <a:rPr lang="en-GB" sz="2400" dirty="0" smtClean="0"/>
              <a:t>physical development. </a:t>
            </a:r>
          </a:p>
          <a:p>
            <a:endParaRPr lang="en-GB" dirty="0"/>
          </a:p>
        </p:txBody>
      </p:sp>
      <p:sp>
        <p:nvSpPr>
          <p:cNvPr id="4" name="Slide Number Placeholder 3"/>
          <p:cNvSpPr>
            <a:spLocks noGrp="1"/>
          </p:cNvSpPr>
          <p:nvPr>
            <p:ph type="sldNum" sz="quarter" idx="10"/>
          </p:nvPr>
        </p:nvSpPr>
        <p:spPr/>
        <p:txBody>
          <a:bodyPr/>
          <a:lstStyle/>
          <a:p>
            <a:fld id="{3C68992C-9C35-4677-9E7B-51FAF953A044}" type="slidenum">
              <a:rPr lang="en-GB" smtClean="0"/>
              <a:t>2</a:t>
            </a:fld>
            <a:endParaRPr lang="en-GB"/>
          </a:p>
        </p:txBody>
      </p:sp>
    </p:spTree>
    <p:extLst>
      <p:ext uri="{BB962C8B-B14F-4D97-AF65-F5344CB8AC3E}">
        <p14:creationId xmlns:p14="http://schemas.microsoft.com/office/powerpoint/2010/main" val="3867777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t>These are the 17 areas of learning that</a:t>
            </a:r>
            <a:r>
              <a:rPr lang="en-GB" sz="1800" baseline="0" dirty="0" smtClean="0"/>
              <a:t> we assess against in the Early Years. </a:t>
            </a:r>
            <a:endParaRPr lang="en-GB" sz="1800" dirty="0" smtClean="0"/>
          </a:p>
          <a:p>
            <a:r>
              <a:rPr lang="en-GB" sz="1800" dirty="0" smtClean="0"/>
              <a:t>The prime areas are important because they </a:t>
            </a:r>
            <a:r>
              <a:rPr lang="en-GB" sz="1800" u="sng" dirty="0" smtClean="0"/>
              <a:t>lay the foundations for children's success in all other areas of learning and of life</a:t>
            </a:r>
            <a:r>
              <a:rPr lang="en-GB" sz="1800" u="sng" baseline="0" dirty="0" smtClean="0"/>
              <a:t> . </a:t>
            </a:r>
            <a:r>
              <a:rPr lang="en-GB" sz="1800" u="none" baseline="0" dirty="0" smtClean="0"/>
              <a:t>If the children are confident in the prime areas the academic side of things should naturally follow. </a:t>
            </a:r>
          </a:p>
        </p:txBody>
      </p:sp>
      <p:sp>
        <p:nvSpPr>
          <p:cNvPr id="4" name="Slide Number Placeholder 3"/>
          <p:cNvSpPr>
            <a:spLocks noGrp="1"/>
          </p:cNvSpPr>
          <p:nvPr>
            <p:ph type="sldNum" sz="quarter" idx="10"/>
          </p:nvPr>
        </p:nvSpPr>
        <p:spPr/>
        <p:txBody>
          <a:bodyPr/>
          <a:lstStyle/>
          <a:p>
            <a:fld id="{3C68992C-9C35-4677-9E7B-51FAF953A044}" type="slidenum">
              <a:rPr lang="en-GB" smtClean="0"/>
              <a:t>3</a:t>
            </a:fld>
            <a:endParaRPr lang="en-GB"/>
          </a:p>
        </p:txBody>
      </p:sp>
    </p:spTree>
    <p:extLst>
      <p:ext uri="{BB962C8B-B14F-4D97-AF65-F5344CB8AC3E}">
        <p14:creationId xmlns:p14="http://schemas.microsoft.com/office/powerpoint/2010/main" val="404293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10"/>
          </p:nvPr>
        </p:nvSpPr>
        <p:spPr/>
        <p:txBody>
          <a:bodyPr/>
          <a:lstStyle/>
          <a:p>
            <a:fld id="{3C68992C-9C35-4677-9E7B-51FAF953A044}" type="slidenum">
              <a:rPr lang="en-GB" smtClean="0"/>
              <a:t>4</a:t>
            </a:fld>
            <a:endParaRPr lang="en-GB"/>
          </a:p>
        </p:txBody>
      </p:sp>
    </p:spTree>
    <p:extLst>
      <p:ext uri="{BB962C8B-B14F-4D97-AF65-F5344CB8AC3E}">
        <p14:creationId xmlns:p14="http://schemas.microsoft.com/office/powerpoint/2010/main" val="1699908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smtClean="0"/>
          </a:p>
          <a:p>
            <a:r>
              <a:rPr lang="en-GB" sz="1800" dirty="0" smtClean="0"/>
              <a:t>These</a:t>
            </a:r>
            <a:r>
              <a:rPr lang="en-GB" sz="1800" baseline="0" dirty="0" smtClean="0"/>
              <a:t> are the areas that we work on as a school. Don’t get too hung up on these areas. Often parents can become consumed with academic accomplishments rather than ensuring that their child is independent. </a:t>
            </a:r>
          </a:p>
          <a:p>
            <a:endParaRPr lang="en-GB" sz="18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smtClean="0"/>
              <a:t>So what are we expecting your child to be able to do when they start in September? </a:t>
            </a:r>
            <a:r>
              <a:rPr lang="en-GB" sz="1800" dirty="0" smtClean="0"/>
              <a:t>Ofsted</a:t>
            </a:r>
            <a:r>
              <a:rPr lang="en-GB" sz="1800" baseline="0" dirty="0" smtClean="0"/>
              <a:t> suggest that… </a:t>
            </a:r>
            <a:endParaRPr lang="en-GB" sz="1800" dirty="0" smtClean="0"/>
          </a:p>
          <a:p>
            <a:endParaRPr lang="en-GB" sz="1800" dirty="0"/>
          </a:p>
        </p:txBody>
      </p:sp>
      <p:sp>
        <p:nvSpPr>
          <p:cNvPr id="4" name="Slide Number Placeholder 3"/>
          <p:cNvSpPr>
            <a:spLocks noGrp="1"/>
          </p:cNvSpPr>
          <p:nvPr>
            <p:ph type="sldNum" sz="quarter" idx="10"/>
          </p:nvPr>
        </p:nvSpPr>
        <p:spPr/>
        <p:txBody>
          <a:bodyPr/>
          <a:lstStyle/>
          <a:p>
            <a:fld id="{3C68992C-9C35-4677-9E7B-51FAF953A044}" type="slidenum">
              <a:rPr lang="en-GB" smtClean="0"/>
              <a:t>5</a:t>
            </a:fld>
            <a:endParaRPr lang="en-GB"/>
          </a:p>
        </p:txBody>
      </p:sp>
    </p:spTree>
    <p:extLst>
      <p:ext uri="{BB962C8B-B14F-4D97-AF65-F5344CB8AC3E}">
        <p14:creationId xmlns:p14="http://schemas.microsoft.com/office/powerpoint/2010/main" val="921096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t>Ofsted</a:t>
            </a:r>
            <a:r>
              <a:rPr lang="en-GB" sz="1800" baseline="0" dirty="0" smtClean="0"/>
              <a:t> suggest that …</a:t>
            </a:r>
            <a:endParaRPr lang="en-GB" sz="1800" dirty="0"/>
          </a:p>
        </p:txBody>
      </p:sp>
      <p:sp>
        <p:nvSpPr>
          <p:cNvPr id="4" name="Slide Number Placeholder 3"/>
          <p:cNvSpPr>
            <a:spLocks noGrp="1"/>
          </p:cNvSpPr>
          <p:nvPr>
            <p:ph type="sldNum" sz="quarter" idx="10"/>
          </p:nvPr>
        </p:nvSpPr>
        <p:spPr/>
        <p:txBody>
          <a:bodyPr/>
          <a:lstStyle/>
          <a:p>
            <a:fld id="{3C68992C-9C35-4677-9E7B-51FAF953A044}" type="slidenum">
              <a:rPr lang="en-GB" smtClean="0"/>
              <a:t>6</a:t>
            </a:fld>
            <a:endParaRPr lang="en-GB"/>
          </a:p>
        </p:txBody>
      </p:sp>
    </p:spTree>
    <p:extLst>
      <p:ext uri="{BB962C8B-B14F-4D97-AF65-F5344CB8AC3E}">
        <p14:creationId xmlns:p14="http://schemas.microsoft.com/office/powerpoint/2010/main" val="1920297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Comic Sans MS" panose="030F0702030302020204" pitchFamily="66" charset="0"/>
              </a:rPr>
              <a:t>Amanda</a:t>
            </a:r>
            <a:r>
              <a:rPr lang="en-GB" sz="1600" baseline="0" dirty="0" smtClean="0">
                <a:latin typeface="Comic Sans MS" panose="030F0702030302020204" pitchFamily="66" charset="0"/>
              </a:rPr>
              <a:t> </a:t>
            </a:r>
            <a:r>
              <a:rPr lang="en-GB" sz="1600" baseline="0" dirty="0" err="1" smtClean="0">
                <a:latin typeface="Comic Sans MS" panose="030F0702030302020204" pitchFamily="66" charset="0"/>
              </a:rPr>
              <a:t>Spielman</a:t>
            </a:r>
            <a:r>
              <a:rPr lang="en-GB" sz="1600" baseline="0" dirty="0" smtClean="0">
                <a:latin typeface="Comic Sans MS" panose="030F0702030302020204" pitchFamily="66" charset="0"/>
              </a:rPr>
              <a:t> Her </a:t>
            </a:r>
            <a:r>
              <a:rPr lang="en-GB" sz="1600" baseline="0" dirty="0" err="1" smtClean="0">
                <a:latin typeface="Comic Sans MS" panose="030F0702030302020204" pitchFamily="66" charset="0"/>
              </a:rPr>
              <a:t>Majestys</a:t>
            </a:r>
            <a:r>
              <a:rPr lang="en-GB" sz="1600" baseline="0" dirty="0" smtClean="0">
                <a:latin typeface="Comic Sans MS" panose="030F0702030302020204" pitchFamily="66" charset="0"/>
              </a:rPr>
              <a:t> Chief inspector says…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smtClean="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Comic Sans MS" panose="030F0702030302020204" pitchFamily="66" charset="0"/>
              </a:rPr>
              <a:t>More and more schools report children turning up on their first day of Reception unable to do this. There have been recent news stories about children being sent to school in nappies! A recent ATL survey found that some 70% of schools were finding more children were starting school without being toilet trained, compared with 5 years ago.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Comic Sans MS" panose="030F0702030302020204" pitchFamily="66" charset="0"/>
              </a:rPr>
              <a:t>This has a detrimental impact in the classroom</a:t>
            </a:r>
            <a:r>
              <a:rPr lang="en-GB" sz="1600" baseline="0" dirty="0" smtClean="0">
                <a:latin typeface="Comic Sans MS" panose="030F0702030302020204" pitchFamily="66" charset="0"/>
              </a:rPr>
              <a:t> because of the amount of time teachers are </a:t>
            </a:r>
            <a:r>
              <a:rPr lang="en-GB" sz="1600" dirty="0" smtClean="0">
                <a:latin typeface="Comic Sans MS" panose="030F0702030302020204" pitchFamily="66" charset="0"/>
              </a:rPr>
              <a:t>spending cleaning up after children having accidents.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smtClean="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smtClean="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fld id="{3C68992C-9C35-4677-9E7B-51FAF953A044}" type="slidenum">
              <a:rPr lang="en-GB" smtClean="0"/>
              <a:t>7</a:t>
            </a:fld>
            <a:endParaRPr lang="en-GB"/>
          </a:p>
        </p:txBody>
      </p:sp>
    </p:spTree>
    <p:extLst>
      <p:ext uri="{BB962C8B-B14F-4D97-AF65-F5344CB8AC3E}">
        <p14:creationId xmlns:p14="http://schemas.microsoft.com/office/powerpoint/2010/main" val="1293521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t>These are things that you can practise with your child at home. </a:t>
            </a:r>
          </a:p>
          <a:p>
            <a:r>
              <a:rPr lang="en-GB" sz="1800" dirty="0" smtClean="0"/>
              <a:t>Once you have bought your child’s PE kit let them practise getting dressed and</a:t>
            </a:r>
            <a:r>
              <a:rPr lang="en-GB" sz="1800" baseline="0" dirty="0" smtClean="0"/>
              <a:t> undressed. </a:t>
            </a:r>
          </a:p>
          <a:p>
            <a:r>
              <a:rPr lang="en-GB" sz="1800" baseline="0" dirty="0" smtClean="0"/>
              <a:t>Model washing and drying your hands. </a:t>
            </a:r>
          </a:p>
          <a:p>
            <a:r>
              <a:rPr lang="en-GB" sz="1800" dirty="0" smtClean="0"/>
              <a:t>Eat dinner</a:t>
            </a:r>
            <a:r>
              <a:rPr lang="en-GB" sz="1800" baseline="0" dirty="0" smtClean="0"/>
              <a:t> without any distractions  to enable your child to concentrate on using their knife and fork correctly. </a:t>
            </a:r>
            <a:endParaRPr lang="en-GB" sz="1800" dirty="0"/>
          </a:p>
        </p:txBody>
      </p:sp>
      <p:sp>
        <p:nvSpPr>
          <p:cNvPr id="4" name="Slide Number Placeholder 3"/>
          <p:cNvSpPr>
            <a:spLocks noGrp="1"/>
          </p:cNvSpPr>
          <p:nvPr>
            <p:ph type="sldNum" sz="quarter" idx="10"/>
          </p:nvPr>
        </p:nvSpPr>
        <p:spPr/>
        <p:txBody>
          <a:bodyPr/>
          <a:lstStyle/>
          <a:p>
            <a:fld id="{3C68992C-9C35-4677-9E7B-51FAF953A044}" type="slidenum">
              <a:rPr lang="en-GB" smtClean="0"/>
              <a:t>8</a:t>
            </a:fld>
            <a:endParaRPr lang="en-GB"/>
          </a:p>
        </p:txBody>
      </p:sp>
    </p:spTree>
    <p:extLst>
      <p:ext uri="{BB962C8B-B14F-4D97-AF65-F5344CB8AC3E}">
        <p14:creationId xmlns:p14="http://schemas.microsoft.com/office/powerpoint/2010/main" val="1649989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i="0" kern="1200" dirty="0" smtClean="0">
                <a:solidFill>
                  <a:schemeClr val="tx1"/>
                </a:solidFill>
                <a:effectLst/>
                <a:latin typeface="+mn-lt"/>
                <a:ea typeface="+mn-ea"/>
                <a:cs typeface="+mn-cs"/>
              </a:rPr>
              <a:t>If children are unsure/</a:t>
            </a:r>
            <a:r>
              <a:rPr lang="en-GB" sz="1600" b="0" i="0" kern="1200" baseline="0" dirty="0" smtClean="0">
                <a:solidFill>
                  <a:schemeClr val="tx1"/>
                </a:solidFill>
                <a:effectLst/>
                <a:latin typeface="+mn-lt"/>
                <a:ea typeface="+mn-ea"/>
                <a:cs typeface="+mn-cs"/>
              </a:rPr>
              <a:t> unable to be independent then this in turn can mean that they develop higher levels of stress through feelings of embarrassment and frustration. </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b="0" i="0" kern="1200" dirty="0" smtClean="0">
                <a:solidFill>
                  <a:schemeClr val="tx1"/>
                </a:solidFill>
                <a:effectLst/>
                <a:latin typeface="+mn-lt"/>
                <a:ea typeface="+mn-ea"/>
                <a:cs typeface="+mn-cs"/>
              </a:rPr>
              <a:t>We should take time to consider the impact that stress exerts on a child’s developing brain. When emotions hijack the brain, it means that the ‘thinking’ parts of the brain instantly become compromised and therefore unable to execute their functions, as there is no time for rational thought.</a:t>
            </a:r>
            <a:endParaRPr lang="en-GB" sz="1600" dirty="0" smtClean="0"/>
          </a:p>
          <a:p>
            <a:r>
              <a:rPr lang="en-GB" sz="1600" dirty="0" smtClean="0"/>
              <a:t>This means that the child may become angry, upset, despondent</a:t>
            </a:r>
            <a:r>
              <a:rPr lang="en-GB" sz="1600" baseline="0" dirty="0" smtClean="0"/>
              <a:t> which then has a detrimental impact on the level of learning taking place. </a:t>
            </a:r>
            <a:endParaRPr lang="en-GB" dirty="0"/>
          </a:p>
        </p:txBody>
      </p:sp>
      <p:sp>
        <p:nvSpPr>
          <p:cNvPr id="4" name="Slide Number Placeholder 3"/>
          <p:cNvSpPr>
            <a:spLocks noGrp="1"/>
          </p:cNvSpPr>
          <p:nvPr>
            <p:ph type="sldNum" sz="quarter" idx="10"/>
          </p:nvPr>
        </p:nvSpPr>
        <p:spPr/>
        <p:txBody>
          <a:bodyPr/>
          <a:lstStyle/>
          <a:p>
            <a:fld id="{3C68992C-9C35-4677-9E7B-51FAF953A044}" type="slidenum">
              <a:rPr lang="en-GB" smtClean="0"/>
              <a:t>9</a:t>
            </a:fld>
            <a:endParaRPr lang="en-GB"/>
          </a:p>
        </p:txBody>
      </p:sp>
    </p:spTree>
    <p:extLst>
      <p:ext uri="{BB962C8B-B14F-4D97-AF65-F5344CB8AC3E}">
        <p14:creationId xmlns:p14="http://schemas.microsoft.com/office/powerpoint/2010/main" val="601934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18059E5-0DAF-48B3-8631-5BFC637D6A73}"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1956045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8059E5-0DAF-48B3-8631-5BFC637D6A73}"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169430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8059E5-0DAF-48B3-8631-5BFC637D6A73}"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215081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8059E5-0DAF-48B3-8631-5BFC637D6A73}"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270672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059E5-0DAF-48B3-8631-5BFC637D6A73}" type="datetimeFigureOut">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233667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18059E5-0DAF-48B3-8631-5BFC637D6A73}" type="datetimeFigureOut">
              <a:rPr lang="en-GB" smtClean="0"/>
              <a:t>14/09/2018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43540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18059E5-0DAF-48B3-8631-5BFC637D6A73}" type="datetimeFigureOut">
              <a:rPr lang="en-GB" smtClean="0"/>
              <a:t>14/09/2018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424178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18059E5-0DAF-48B3-8631-5BFC637D6A73}" type="datetimeFigureOut">
              <a:rPr lang="en-GB" smtClean="0"/>
              <a:t>14/09/2018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3734289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059E5-0DAF-48B3-8631-5BFC637D6A73}" type="datetimeFigureOut">
              <a:rPr lang="en-GB" smtClean="0"/>
              <a:t>14/09/2018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292413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059E5-0DAF-48B3-8631-5BFC637D6A73}" type="datetimeFigureOut">
              <a:rPr lang="en-GB" smtClean="0"/>
              <a:t>14/09/2018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3808581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059E5-0DAF-48B3-8631-5BFC637D6A73}" type="datetimeFigureOut">
              <a:rPr lang="en-GB" smtClean="0"/>
              <a:t>14/09/2018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926C7D-B309-443C-9949-62CBE1FD9B1C}" type="slidenum">
              <a:rPr lang="en-GB" smtClean="0"/>
              <a:t>‹#›</a:t>
            </a:fld>
            <a:endParaRPr lang="en-GB"/>
          </a:p>
        </p:txBody>
      </p:sp>
    </p:spTree>
    <p:extLst>
      <p:ext uri="{BB962C8B-B14F-4D97-AF65-F5344CB8AC3E}">
        <p14:creationId xmlns:p14="http://schemas.microsoft.com/office/powerpoint/2010/main" val="138268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059E5-0DAF-48B3-8631-5BFC637D6A73}" type="datetimeFigureOut">
              <a:rPr lang="en-GB" smtClean="0"/>
              <a:t>14/09/2018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26C7D-B309-443C-9949-62CBE1FD9B1C}" type="slidenum">
              <a:rPr lang="en-GB" smtClean="0"/>
              <a:t>‹#›</a:t>
            </a:fld>
            <a:endParaRPr lang="en-GB"/>
          </a:p>
        </p:txBody>
      </p:sp>
    </p:spTree>
    <p:extLst>
      <p:ext uri="{BB962C8B-B14F-4D97-AF65-F5344CB8AC3E}">
        <p14:creationId xmlns:p14="http://schemas.microsoft.com/office/powerpoint/2010/main" val="391965878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cr_dCuVpK4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827634"/>
          </a:xfrm>
        </p:spPr>
        <p:txBody>
          <a:bodyPr>
            <a:noAutofit/>
          </a:bodyPr>
          <a:lstStyle/>
          <a:p>
            <a:r>
              <a:rPr lang="en-GB" sz="6600" dirty="0" smtClean="0">
                <a:latin typeface="Comic Sans MS" panose="030F0702030302020204" pitchFamily="66" charset="0"/>
              </a:rPr>
              <a:t/>
            </a:r>
            <a:br>
              <a:rPr lang="en-GB" sz="6600" dirty="0" smtClean="0">
                <a:latin typeface="Comic Sans MS" panose="030F0702030302020204" pitchFamily="66" charset="0"/>
              </a:rPr>
            </a:br>
            <a:r>
              <a:rPr lang="en-GB" sz="6600" dirty="0" smtClean="0">
                <a:latin typeface="Comic Sans MS" panose="030F0702030302020204" pitchFamily="66" charset="0"/>
              </a:rPr>
              <a:t>School Readiness</a:t>
            </a:r>
            <a:endParaRPr lang="en-GB" sz="6600" dirty="0">
              <a:latin typeface="Comic Sans MS" panose="030F0702030302020204" pitchFamily="66" charset="0"/>
            </a:endParaRPr>
          </a:p>
        </p:txBody>
      </p:sp>
      <p:sp>
        <p:nvSpPr>
          <p:cNvPr id="3" name="Subtitle 2"/>
          <p:cNvSpPr>
            <a:spLocks noGrp="1"/>
          </p:cNvSpPr>
          <p:nvPr>
            <p:ph type="subTitle" idx="1"/>
          </p:nvPr>
        </p:nvSpPr>
        <p:spPr/>
        <p:txBody>
          <a:bodyPr/>
          <a:lstStyle/>
          <a:p>
            <a:endParaRPr lang="en-GB"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88640"/>
            <a:ext cx="5020469"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8934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192688"/>
          </a:xfrm>
        </p:spPr>
        <p:txBody>
          <a:bodyPr>
            <a:normAutofit fontScale="85000" lnSpcReduction="10000"/>
          </a:bodyPr>
          <a:lstStyle/>
          <a:p>
            <a:pPr marL="0" indent="0">
              <a:buNone/>
            </a:pPr>
            <a:r>
              <a:rPr lang="en-GB" dirty="0" smtClean="0">
                <a:latin typeface="Comic Sans MS" panose="030F0702030302020204" pitchFamily="66" charset="0"/>
              </a:rPr>
              <a:t>The three dimensions of school readiness are:</a:t>
            </a: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(1) Ready children, focusing on children’s learning and development.</a:t>
            </a:r>
          </a:p>
          <a:p>
            <a:pPr marL="0" indent="0">
              <a:buNone/>
            </a:pPr>
            <a:r>
              <a:rPr lang="en-GB" dirty="0" smtClean="0">
                <a:latin typeface="Comic Sans MS" panose="030F0702030302020204" pitchFamily="66" charset="0"/>
              </a:rPr>
              <a:t>(2) Ready schools, focusing on the school environment along with practices that foster and support a smooth transition for children into primary school and advance and promote the learning of all children.</a:t>
            </a:r>
          </a:p>
          <a:p>
            <a:pPr marL="0" indent="0">
              <a:buNone/>
            </a:pPr>
            <a:r>
              <a:rPr lang="en-GB" dirty="0" smtClean="0">
                <a:solidFill>
                  <a:srgbClr val="FF0000"/>
                </a:solidFill>
                <a:latin typeface="Comic Sans MS" panose="030F0702030302020204" pitchFamily="66" charset="0"/>
              </a:rPr>
              <a:t>(3) Ready families, focusing on parental and caregiver attitudes and involvement in their</a:t>
            </a:r>
          </a:p>
          <a:p>
            <a:pPr marL="0" indent="0">
              <a:buNone/>
            </a:pPr>
            <a:r>
              <a:rPr lang="en-GB" dirty="0" smtClean="0">
                <a:solidFill>
                  <a:srgbClr val="FF0000"/>
                </a:solidFill>
                <a:latin typeface="Comic Sans MS" panose="030F0702030302020204" pitchFamily="66" charset="0"/>
              </a:rPr>
              <a:t>children’s early learning and development and transition to school.</a:t>
            </a:r>
          </a:p>
          <a:p>
            <a:pPr marL="0" indent="0">
              <a:buNone/>
            </a:pPr>
            <a:r>
              <a:rPr lang="en-GB" dirty="0" smtClean="0">
                <a:latin typeface="Comic Sans MS" panose="030F0702030302020204" pitchFamily="66" charset="0"/>
              </a:rPr>
              <a:t>All three dimensions are important and must work in tandem. </a:t>
            </a:r>
            <a:endParaRPr lang="en-GB" dirty="0">
              <a:latin typeface="Comic Sans MS" panose="030F0702030302020204" pitchFamily="66" charset="0"/>
            </a:endParaRPr>
          </a:p>
        </p:txBody>
      </p:sp>
    </p:spTree>
    <p:extLst>
      <p:ext uri="{BB962C8B-B14F-4D97-AF65-F5344CB8AC3E}">
        <p14:creationId xmlns:p14="http://schemas.microsoft.com/office/powerpoint/2010/main" val="3338224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latin typeface="Comic Sans MS" panose="030F0702030302020204" pitchFamily="66" charset="0"/>
              </a:rPr>
              <a:t>What can you do to prepare your child for school? </a:t>
            </a:r>
            <a:endParaRPr lang="en-GB" dirty="0">
              <a:latin typeface="Comic Sans MS" panose="030F0702030302020204" pitchFamily="66" charset="0"/>
            </a:endParaRPr>
          </a:p>
        </p:txBody>
      </p:sp>
      <p:sp>
        <p:nvSpPr>
          <p:cNvPr id="3" name="Content Placeholder 2"/>
          <p:cNvSpPr>
            <a:spLocks noGrp="1"/>
          </p:cNvSpPr>
          <p:nvPr>
            <p:ph idx="1"/>
          </p:nvPr>
        </p:nvSpPr>
        <p:spPr>
          <a:xfrm>
            <a:off x="467544" y="1700808"/>
            <a:ext cx="8229600" cy="4525963"/>
          </a:xfrm>
        </p:spPr>
        <p:txBody>
          <a:bodyPr>
            <a:normAutofit fontScale="85000" lnSpcReduction="10000"/>
          </a:bodyPr>
          <a:lstStyle/>
          <a:p>
            <a:endParaRPr lang="en-GB" dirty="0" smtClean="0">
              <a:latin typeface="Comic Sans MS" panose="030F0702030302020204" pitchFamily="66" charset="0"/>
            </a:endParaRPr>
          </a:p>
          <a:p>
            <a:r>
              <a:rPr lang="en-GB" dirty="0" smtClean="0">
                <a:latin typeface="Comic Sans MS" panose="030F0702030302020204" pitchFamily="66" charset="0"/>
              </a:rPr>
              <a:t>Give them the experience of going to new</a:t>
            </a:r>
          </a:p>
          <a:p>
            <a:pPr marL="0" indent="0">
              <a:buNone/>
            </a:pPr>
            <a:r>
              <a:rPr lang="en-GB" dirty="0">
                <a:latin typeface="Comic Sans MS" panose="030F0702030302020204" pitchFamily="66" charset="0"/>
              </a:rPr>
              <a:t>p</a:t>
            </a:r>
            <a:r>
              <a:rPr lang="en-GB" dirty="0" smtClean="0">
                <a:latin typeface="Comic Sans MS" panose="030F0702030302020204" pitchFamily="66" charset="0"/>
              </a:rPr>
              <a:t>laces, be able to play with new things and</a:t>
            </a:r>
          </a:p>
          <a:p>
            <a:pPr marL="0" indent="0">
              <a:buNone/>
            </a:pPr>
            <a:r>
              <a:rPr lang="en-GB" dirty="0" smtClean="0">
                <a:latin typeface="Comic Sans MS" panose="030F0702030302020204" pitchFamily="66" charset="0"/>
              </a:rPr>
              <a:t>people, knowing you are close by.</a:t>
            </a:r>
          </a:p>
          <a:p>
            <a:r>
              <a:rPr lang="en-GB" dirty="0" smtClean="0">
                <a:latin typeface="Comic Sans MS" panose="030F0702030302020204" pitchFamily="66" charset="0"/>
              </a:rPr>
              <a:t> Give them the time to do things on their own.</a:t>
            </a:r>
          </a:p>
          <a:p>
            <a:r>
              <a:rPr lang="en-GB" dirty="0" smtClean="0">
                <a:latin typeface="Comic Sans MS" panose="030F0702030302020204" pitchFamily="66" charset="0"/>
              </a:rPr>
              <a:t>Give them the opportunity to play with new</a:t>
            </a:r>
          </a:p>
          <a:p>
            <a:pPr marL="0" indent="0">
              <a:buNone/>
            </a:pPr>
            <a:r>
              <a:rPr lang="en-GB" dirty="0" smtClean="0">
                <a:latin typeface="Comic Sans MS" panose="030F0702030302020204" pitchFamily="66" charset="0"/>
              </a:rPr>
              <a:t>objects and tools to find out how they work</a:t>
            </a:r>
          </a:p>
          <a:p>
            <a:pPr marL="0" indent="0">
              <a:buNone/>
            </a:pPr>
            <a:r>
              <a:rPr lang="en-GB" dirty="0" smtClean="0">
                <a:latin typeface="Comic Sans MS" panose="030F0702030302020204" pitchFamily="66" charset="0"/>
              </a:rPr>
              <a:t>and be allowed to choose things for themselves for example when making a picture.</a:t>
            </a:r>
          </a:p>
          <a:p>
            <a:r>
              <a:rPr lang="en-GB" dirty="0" smtClean="0">
                <a:latin typeface="Comic Sans MS" panose="030F0702030302020204" pitchFamily="66" charset="0"/>
              </a:rPr>
              <a:t>Share books, sing nursery rhymes and songs.</a:t>
            </a:r>
          </a:p>
        </p:txBody>
      </p:sp>
    </p:spTree>
    <p:extLst>
      <p:ext uri="{BB962C8B-B14F-4D97-AF65-F5344CB8AC3E}">
        <p14:creationId xmlns:p14="http://schemas.microsoft.com/office/powerpoint/2010/main" val="3171282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dirty="0" smtClean="0">
                <a:latin typeface="Comic Sans MS" panose="030F0702030302020204" pitchFamily="66" charset="0"/>
              </a:rPr>
              <a:t>A child’s first teacher is their </a:t>
            </a:r>
            <a:r>
              <a:rPr lang="en-GB" u="sng" dirty="0" smtClean="0">
                <a:latin typeface="Comic Sans MS" panose="030F0702030302020204" pitchFamily="66" charset="0"/>
              </a:rPr>
              <a:t>parents</a:t>
            </a:r>
            <a:r>
              <a:rPr lang="en-GB" dirty="0" smtClean="0">
                <a:latin typeface="Comic Sans MS" panose="030F0702030302020204" pitchFamily="66" charset="0"/>
              </a:rPr>
              <a:t>. </a:t>
            </a:r>
          </a:p>
          <a:p>
            <a:pPr marL="0" indent="0">
              <a:buNone/>
            </a:pPr>
            <a:r>
              <a:rPr lang="en-GB" u="sng" dirty="0" smtClean="0">
                <a:latin typeface="Comic Sans MS" panose="030F0702030302020204" pitchFamily="66" charset="0"/>
              </a:rPr>
              <a:t>You</a:t>
            </a:r>
            <a:r>
              <a:rPr lang="en-GB" dirty="0" smtClean="0">
                <a:latin typeface="Comic Sans MS" panose="030F0702030302020204" pitchFamily="66" charset="0"/>
              </a:rPr>
              <a:t> are the </a:t>
            </a:r>
            <a:r>
              <a:rPr lang="en-GB" u="sng" dirty="0">
                <a:latin typeface="Comic Sans MS" panose="030F0702030302020204" pitchFamily="66" charset="0"/>
              </a:rPr>
              <a:t>greatest</a:t>
            </a:r>
            <a:r>
              <a:rPr lang="en-GB" dirty="0">
                <a:latin typeface="Comic Sans MS" panose="030F0702030302020204" pitchFamily="66" charset="0"/>
              </a:rPr>
              <a:t> teacher and role </a:t>
            </a:r>
            <a:r>
              <a:rPr lang="en-GB" dirty="0" smtClean="0">
                <a:latin typeface="Comic Sans MS" panose="030F0702030302020204" pitchFamily="66" charset="0"/>
              </a:rPr>
              <a:t>model. </a:t>
            </a:r>
          </a:p>
          <a:p>
            <a:pPr marL="0" indent="0">
              <a:buNone/>
            </a:pPr>
            <a:r>
              <a:rPr lang="en-GB" u="sng" dirty="0" smtClean="0">
                <a:latin typeface="Comic Sans MS" panose="030F0702030302020204" pitchFamily="66" charset="0"/>
              </a:rPr>
              <a:t>Remember</a:t>
            </a:r>
            <a:r>
              <a:rPr lang="en-GB" dirty="0" smtClean="0">
                <a:latin typeface="Comic Sans MS" panose="030F0702030302020204" pitchFamily="66" charset="0"/>
              </a:rPr>
              <a:t>: Allow your child time to develop their independency skills. </a:t>
            </a:r>
            <a:endParaRPr lang="en-GB" dirty="0">
              <a:latin typeface="Comic Sans MS" panose="030F0702030302020204" pitchFamily="66" charset="0"/>
            </a:endParaRPr>
          </a:p>
        </p:txBody>
      </p:sp>
    </p:spTree>
    <p:extLst>
      <p:ext uri="{BB962C8B-B14F-4D97-AF65-F5344CB8AC3E}">
        <p14:creationId xmlns:p14="http://schemas.microsoft.com/office/powerpoint/2010/main" val="2741006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endParaRPr lang="en-GB" sz="5400" dirty="0" smtClean="0">
              <a:latin typeface="Comic Sans MS" panose="030F0702030302020204" pitchFamily="66" charset="0"/>
            </a:endParaRPr>
          </a:p>
          <a:p>
            <a:pPr marL="0" indent="0" algn="ctr">
              <a:buNone/>
            </a:pPr>
            <a:r>
              <a:rPr lang="en-GB" sz="5400" dirty="0" smtClean="0">
                <a:latin typeface="Comic Sans MS" panose="030F0702030302020204" pitchFamily="66" charset="0"/>
              </a:rPr>
              <a:t>Thank you! </a:t>
            </a:r>
            <a:endParaRPr lang="en-GB" sz="5400" dirty="0">
              <a:latin typeface="Comic Sans MS" panose="030F0702030302020204" pitchFamily="66" charset="0"/>
            </a:endParaRPr>
          </a:p>
        </p:txBody>
      </p:sp>
    </p:spTree>
    <p:extLst>
      <p:ext uri="{BB962C8B-B14F-4D97-AF65-F5344CB8AC3E}">
        <p14:creationId xmlns:p14="http://schemas.microsoft.com/office/powerpoint/2010/main" val="2014139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84" y="2720181"/>
            <a:ext cx="8229600" cy="1143000"/>
          </a:xfrm>
        </p:spPr>
        <p:txBody>
          <a:bodyPr>
            <a:noAutofit/>
          </a:bodyPr>
          <a:lstStyle/>
          <a:p>
            <a:r>
              <a:rPr lang="en-GB" sz="5400" dirty="0" smtClean="0">
                <a:latin typeface="Comic Sans MS" panose="030F0702030302020204" pitchFamily="66" charset="0"/>
              </a:rPr>
              <a:t>What is school readiness?</a:t>
            </a:r>
            <a:endParaRPr lang="en-GB" sz="5400"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endParaRPr lang="en-GB" dirty="0">
              <a:latin typeface="Comic Sans MS" panose="030F0702030302020204" pitchFamily="66" charset="0"/>
            </a:endParaRPr>
          </a:p>
        </p:txBody>
      </p:sp>
    </p:spTree>
    <p:extLst>
      <p:ext uri="{BB962C8B-B14F-4D97-AF65-F5344CB8AC3E}">
        <p14:creationId xmlns:p14="http://schemas.microsoft.com/office/powerpoint/2010/main" val="106410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Areas of development  </a:t>
            </a:r>
            <a:endParaRPr lang="en-GB" dirty="0">
              <a:latin typeface="Comic Sans MS" panose="030F0702030302020204" pitchFamily="66" charset="0"/>
            </a:endParaRPr>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0" y="1772816"/>
            <a:ext cx="9320483"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645024"/>
            <a:ext cx="946854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9220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latin typeface="Comic Sans MS" panose="030F0702030302020204" pitchFamily="66" charset="0"/>
              </a:rPr>
              <a:t>Why is school readiness so important?</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endParaRPr lang="en-GB" dirty="0" smtClean="0">
              <a:latin typeface="Comic Sans MS" panose="030F0702030302020204" pitchFamily="66" charset="0"/>
              <a:hlinkClick r:id="rId3"/>
            </a:endParaRPr>
          </a:p>
          <a:p>
            <a:pPr marL="0" indent="0">
              <a:buNone/>
            </a:pPr>
            <a:r>
              <a:rPr lang="en-GB" dirty="0" smtClean="0">
                <a:latin typeface="Comic Sans MS" panose="030F0702030302020204" pitchFamily="66" charset="0"/>
                <a:hlinkClick r:id="rId3"/>
              </a:rPr>
              <a:t>https://www.youtube.com/watch?v=cr_dCuVpK4s</a:t>
            </a:r>
            <a:r>
              <a:rPr lang="en-GB" dirty="0" smtClean="0">
                <a:latin typeface="Comic Sans MS" panose="030F0702030302020204" pitchFamily="66" charset="0"/>
              </a:rPr>
              <a:t> </a:t>
            </a:r>
          </a:p>
        </p:txBody>
      </p:sp>
    </p:spTree>
    <p:extLst>
      <p:ext uri="{BB962C8B-B14F-4D97-AF65-F5344CB8AC3E}">
        <p14:creationId xmlns:p14="http://schemas.microsoft.com/office/powerpoint/2010/main" val="56164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dirty="0">
                <a:latin typeface="Comic Sans MS" panose="030F0702030302020204" pitchFamily="66" charset="0"/>
              </a:rPr>
              <a:t>Parents’ perceptions of what their child should be able to do at the age of school </a:t>
            </a:r>
            <a:r>
              <a:rPr lang="en-GB" dirty="0" smtClean="0">
                <a:latin typeface="Comic Sans MS" panose="030F0702030302020204" pitchFamily="66" charset="0"/>
              </a:rPr>
              <a:t>entry are </a:t>
            </a:r>
            <a:r>
              <a:rPr lang="en-GB" dirty="0">
                <a:latin typeface="Comic Sans MS" panose="030F0702030302020204" pitchFamily="66" charset="0"/>
              </a:rPr>
              <a:t>frequently oriented towards academic accomplishments such as counting and knowing the letters of the alphabet. </a:t>
            </a:r>
            <a:r>
              <a:rPr lang="en-GB" dirty="0" smtClean="0">
                <a:latin typeface="Comic Sans MS" panose="030F0702030302020204" pitchFamily="66" charset="0"/>
              </a:rPr>
              <a:t>(</a:t>
            </a:r>
            <a:r>
              <a:rPr lang="en-GB" dirty="0" err="1" smtClean="0">
                <a:latin typeface="Comic Sans MS" panose="030F0702030302020204" pitchFamily="66" charset="0"/>
              </a:rPr>
              <a:t>Unicef</a:t>
            </a:r>
            <a:r>
              <a:rPr lang="en-GB" dirty="0">
                <a:latin typeface="Comic Sans MS" panose="030F0702030302020204" pitchFamily="66" charset="0"/>
              </a:rPr>
              <a:t>)</a:t>
            </a:r>
          </a:p>
          <a:p>
            <a:endParaRPr lang="en-GB" dirty="0"/>
          </a:p>
        </p:txBody>
      </p:sp>
    </p:spTree>
    <p:extLst>
      <p:ext uri="{BB962C8B-B14F-4D97-AF65-F5344CB8AC3E}">
        <p14:creationId xmlns:p14="http://schemas.microsoft.com/office/powerpoint/2010/main" val="3387127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Ofsted 2014</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20000"/>
          </a:bodyPr>
          <a:lstStyle/>
          <a:p>
            <a:r>
              <a:rPr lang="en-GB" dirty="0" smtClean="0">
                <a:latin typeface="Comic Sans MS" panose="030F0702030302020204" pitchFamily="66" charset="0"/>
              </a:rPr>
              <a:t>By four we would expect children to be separated from their parent/ carer. </a:t>
            </a:r>
          </a:p>
          <a:p>
            <a:r>
              <a:rPr lang="en-GB" dirty="0" smtClean="0">
                <a:latin typeface="Comic Sans MS" panose="030F0702030302020204" pitchFamily="66" charset="0"/>
              </a:rPr>
              <a:t>To be able to demonstrate listening skills.</a:t>
            </a:r>
          </a:p>
          <a:p>
            <a:r>
              <a:rPr lang="en-GB" dirty="0" smtClean="0">
                <a:latin typeface="Comic Sans MS" panose="030F0702030302020204" pitchFamily="66" charset="0"/>
              </a:rPr>
              <a:t>Pay attention to a subject or stimulus.</a:t>
            </a:r>
          </a:p>
          <a:p>
            <a:r>
              <a:rPr lang="en-GB" dirty="0" smtClean="0">
                <a:latin typeface="Comic Sans MS" panose="030F0702030302020204" pitchFamily="66" charset="0"/>
              </a:rPr>
              <a:t>To have enough language to be able to express themselves if they need something and also be able to share information about themselves.</a:t>
            </a:r>
          </a:p>
          <a:p>
            <a:r>
              <a:rPr lang="en-GB" dirty="0" smtClean="0">
                <a:latin typeface="Comic Sans MS" panose="030F0702030302020204" pitchFamily="66" charset="0"/>
              </a:rPr>
              <a:t>To be able to interact with an adult and peer – take turns.</a:t>
            </a:r>
          </a:p>
          <a:p>
            <a:r>
              <a:rPr lang="en-GB" dirty="0" smtClean="0">
                <a:latin typeface="Comic Sans MS" panose="030F0702030302020204" pitchFamily="66" charset="0"/>
              </a:rPr>
              <a:t>Show interest in their work and the world around them. </a:t>
            </a:r>
          </a:p>
        </p:txBody>
      </p:sp>
    </p:spTree>
    <p:extLst>
      <p:ext uri="{BB962C8B-B14F-4D97-AF65-F5344CB8AC3E}">
        <p14:creationId xmlns:p14="http://schemas.microsoft.com/office/powerpoint/2010/main" val="1477496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Amanda </a:t>
            </a:r>
            <a:r>
              <a:rPr lang="en-GB" dirty="0" err="1" smtClean="0">
                <a:latin typeface="Comic Sans MS" panose="030F0702030302020204" pitchFamily="66" charset="0"/>
              </a:rPr>
              <a:t>Spielman</a:t>
            </a:r>
            <a:endParaRPr lang="en-GB" dirty="0">
              <a:latin typeface="Comic Sans MS" panose="030F0702030302020204" pitchFamily="66" charset="0"/>
            </a:endParaRPr>
          </a:p>
        </p:txBody>
      </p:sp>
      <p:sp>
        <p:nvSpPr>
          <p:cNvPr id="3" name="Content Placeholder 2"/>
          <p:cNvSpPr>
            <a:spLocks noGrp="1"/>
          </p:cNvSpPr>
          <p:nvPr>
            <p:ph idx="1"/>
          </p:nvPr>
        </p:nvSpPr>
        <p:spPr>
          <a:xfrm>
            <a:off x="457200" y="1340768"/>
            <a:ext cx="8229600" cy="5400600"/>
          </a:xfrm>
        </p:spPr>
        <p:txBody>
          <a:bodyPr>
            <a:normAutofit fontScale="47500" lnSpcReduction="20000"/>
          </a:bodyPr>
          <a:lstStyle/>
          <a:p>
            <a:r>
              <a:rPr lang="en-GB" sz="6800" dirty="0" smtClean="0">
                <a:latin typeface="Comic Sans MS" panose="030F0702030302020204" pitchFamily="66" charset="0"/>
              </a:rPr>
              <a:t>Most </a:t>
            </a:r>
            <a:r>
              <a:rPr lang="en-GB" sz="6800" dirty="0">
                <a:latin typeface="Comic Sans MS" panose="030F0702030302020204" pitchFamily="66" charset="0"/>
              </a:rPr>
              <a:t>children should be able to sit still and listen for the duration of a good story and understand the words ‘no’ and ‘stop’. It’s desirable for them to put on their own shoes and take off their coat. </a:t>
            </a:r>
            <a:endParaRPr lang="en-GB" sz="6800" dirty="0" smtClean="0">
              <a:latin typeface="Comic Sans MS" panose="030F0702030302020204" pitchFamily="66" charset="0"/>
            </a:endParaRPr>
          </a:p>
          <a:p>
            <a:r>
              <a:rPr lang="en-GB" sz="6800" dirty="0" smtClean="0">
                <a:latin typeface="Comic Sans MS" panose="030F0702030302020204" pitchFamily="66" charset="0"/>
              </a:rPr>
              <a:t>On </a:t>
            </a:r>
            <a:r>
              <a:rPr lang="en-GB" sz="6800" dirty="0">
                <a:latin typeface="Comic Sans MS" panose="030F0702030302020204" pitchFamily="66" charset="0"/>
              </a:rPr>
              <a:t>top of that, they need solid foundations for physical health. They need to eat healthily, sleep at appropriate times and get regular exercise.</a:t>
            </a:r>
          </a:p>
          <a:p>
            <a:r>
              <a:rPr lang="en-GB" sz="6800" dirty="0" smtClean="0">
                <a:latin typeface="Comic Sans MS" panose="030F0702030302020204" pitchFamily="66" charset="0"/>
              </a:rPr>
              <a:t>One </a:t>
            </a:r>
            <a:r>
              <a:rPr lang="en-GB" sz="6800" dirty="0">
                <a:latin typeface="Comic Sans MS" panose="030F0702030302020204" pitchFamily="66" charset="0"/>
              </a:rPr>
              <a:t>important basic skill for 4-year-olds is being able to use a toilet. This is a simple, but necessary, expectation.</a:t>
            </a:r>
          </a:p>
          <a:p>
            <a:endParaRPr lang="en-GB" dirty="0"/>
          </a:p>
        </p:txBody>
      </p:sp>
    </p:spTree>
    <p:extLst>
      <p:ext uri="{BB962C8B-B14F-4D97-AF65-F5344CB8AC3E}">
        <p14:creationId xmlns:p14="http://schemas.microsoft.com/office/powerpoint/2010/main" val="3395969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latin typeface="Comic Sans MS" panose="030F0702030302020204" pitchFamily="66" charset="0"/>
              </a:rPr>
              <a:t>What does your child need to be able to do? </a:t>
            </a:r>
            <a:endParaRPr lang="en-GB" dirty="0">
              <a:latin typeface="Comic Sans MS" panose="030F0702030302020204" pitchFamily="66" charset="0"/>
            </a:endParaRPr>
          </a:p>
        </p:txBody>
      </p:sp>
      <p:sp>
        <p:nvSpPr>
          <p:cNvPr id="3" name="Content Placeholder 2"/>
          <p:cNvSpPr>
            <a:spLocks noGrp="1"/>
          </p:cNvSpPr>
          <p:nvPr>
            <p:ph idx="1"/>
          </p:nvPr>
        </p:nvSpPr>
        <p:spPr>
          <a:xfrm>
            <a:off x="457200" y="1600200"/>
            <a:ext cx="8229600" cy="4637112"/>
          </a:xfrm>
        </p:spPr>
        <p:txBody>
          <a:bodyPr>
            <a:normAutofit fontScale="92500" lnSpcReduction="10000"/>
          </a:bodyPr>
          <a:lstStyle/>
          <a:p>
            <a:endParaRPr lang="en-GB" dirty="0" smtClean="0">
              <a:latin typeface="Comic Sans MS" panose="030F0702030302020204" pitchFamily="66" charset="0"/>
            </a:endParaRPr>
          </a:p>
          <a:p>
            <a:r>
              <a:rPr lang="en-GB" dirty="0" smtClean="0">
                <a:latin typeface="Comic Sans MS" panose="030F0702030302020204" pitchFamily="66" charset="0"/>
              </a:rPr>
              <a:t>Tell you when they need to use the toilet</a:t>
            </a:r>
          </a:p>
          <a:p>
            <a:r>
              <a:rPr lang="en-GB" dirty="0" smtClean="0">
                <a:latin typeface="Comic Sans MS" panose="030F0702030302020204" pitchFamily="66" charset="0"/>
              </a:rPr>
              <a:t>Ensure that most of the time they remember to go to the toilet in time. </a:t>
            </a:r>
          </a:p>
          <a:p>
            <a:r>
              <a:rPr lang="en-GB" dirty="0" smtClean="0">
                <a:latin typeface="Comic Sans MS" panose="030F0702030302020204" pitchFamily="66" charset="0"/>
              </a:rPr>
              <a:t>Wash and dry their hands by themselves</a:t>
            </a:r>
          </a:p>
          <a:p>
            <a:r>
              <a:rPr lang="en-GB" dirty="0" smtClean="0">
                <a:latin typeface="Comic Sans MS" panose="030F0702030302020204" pitchFamily="66" charset="0"/>
              </a:rPr>
              <a:t>Put their arms in their coat when it is held open for them and do the zip up once it has been started. </a:t>
            </a:r>
          </a:p>
          <a:p>
            <a:r>
              <a:rPr lang="en-GB" dirty="0" smtClean="0">
                <a:latin typeface="Comic Sans MS" panose="030F0702030302020204" pitchFamily="66" charset="0"/>
              </a:rPr>
              <a:t>Hold a knife and fork and feed themselves</a:t>
            </a:r>
            <a:endParaRPr lang="en-GB" dirty="0">
              <a:latin typeface="Comic Sans MS" panose="030F0702030302020204" pitchFamily="66" charset="0"/>
            </a:endParaRPr>
          </a:p>
        </p:txBody>
      </p:sp>
    </p:spTree>
    <p:extLst>
      <p:ext uri="{BB962C8B-B14F-4D97-AF65-F5344CB8AC3E}">
        <p14:creationId xmlns:p14="http://schemas.microsoft.com/office/powerpoint/2010/main" val="812783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Comic Sans MS" panose="030F0702030302020204" pitchFamily="66" charset="0"/>
              </a:rPr>
              <a:t>How does school readiness relate to a child’s happiness? </a:t>
            </a: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49984" y="1884858"/>
            <a:ext cx="6444031" cy="3956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8582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5559</TotalTime>
  <Words>1135</Words>
  <Application>Microsoft Office PowerPoint</Application>
  <PresentationFormat>On-screen Show (4:3)</PresentationFormat>
  <Paragraphs>89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School Readiness</vt:lpstr>
      <vt:lpstr>What is school readiness?</vt:lpstr>
      <vt:lpstr>Areas of development  </vt:lpstr>
      <vt:lpstr>Why is school readiness so important?</vt:lpstr>
      <vt:lpstr>PowerPoint Presentation</vt:lpstr>
      <vt:lpstr>Ofsted 2014</vt:lpstr>
      <vt:lpstr>Amanda Spielman</vt:lpstr>
      <vt:lpstr>What does your child need to be able to do? </vt:lpstr>
      <vt:lpstr>How does school readiness relate to a child’s happiness? </vt:lpstr>
      <vt:lpstr>PowerPoint Presentation</vt:lpstr>
      <vt:lpstr>What can you do to prepare your child for school?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Readiness</dc:title>
  <dc:creator>ksmith</dc:creator>
  <cp:lastModifiedBy>ksmith</cp:lastModifiedBy>
  <cp:revision>35</cp:revision>
  <dcterms:created xsi:type="dcterms:W3CDTF">2017-04-08T08:25:28Z</dcterms:created>
  <dcterms:modified xsi:type="dcterms:W3CDTF">2018-09-14T15:34:32Z</dcterms:modified>
</cp:coreProperties>
</file>