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3" r:id="rId3"/>
    <p:sldId id="280" r:id="rId4"/>
    <p:sldId id="278" r:id="rId5"/>
    <p:sldId id="281" r:id="rId6"/>
    <p:sldId id="279" r:id="rId7"/>
    <p:sldId id="272" r:id="rId8"/>
    <p:sldId id="261" r:id="rId9"/>
    <p:sldId id="285" r:id="rId10"/>
    <p:sldId id="275" r:id="rId11"/>
    <p:sldId id="273" r:id="rId12"/>
    <p:sldId id="257" r:id="rId13"/>
    <p:sldId id="270" r:id="rId14"/>
    <p:sldId id="284" r:id="rId15"/>
    <p:sldId id="283" r:id="rId16"/>
    <p:sldId id="274" r:id="rId17"/>
    <p:sldId id="276" r:id="rId18"/>
    <p:sldId id="268" r:id="rId19"/>
    <p:sldId id="262" r:id="rId20"/>
  </p:sldIdLst>
  <p:sldSz cx="12192000" cy="6858000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7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4434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r">
              <a:defRPr sz="1200"/>
            </a:lvl1pPr>
          </a:lstStyle>
          <a:p>
            <a:fld id="{DFB95F55-B493-4809-931D-A1DBF1C18D60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434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r">
              <a:defRPr sz="1200"/>
            </a:lvl1pPr>
          </a:lstStyle>
          <a:p>
            <a:fld id="{634DE233-E368-45CB-8EE0-7878429F5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670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434" y="0"/>
            <a:ext cx="3057183" cy="509602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r">
              <a:defRPr sz="1200"/>
            </a:lvl1pPr>
          </a:lstStyle>
          <a:p>
            <a:fld id="{31796C3D-1332-4AFD-A852-E5B1FAEBF269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" y="763588"/>
            <a:ext cx="6786563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0" tIns="47110" rIns="94220" bIns="4711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998" y="4835518"/>
            <a:ext cx="5643269" cy="4581531"/>
          </a:xfrm>
          <a:prstGeom prst="rect">
            <a:avLst/>
          </a:prstGeom>
        </p:spPr>
        <p:txBody>
          <a:bodyPr vert="horz" lIns="94220" tIns="47110" rIns="94220" bIns="471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434" y="9669409"/>
            <a:ext cx="3057183" cy="509601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r">
              <a:defRPr sz="1200"/>
            </a:lvl1pPr>
          </a:lstStyle>
          <a:p>
            <a:fld id="{889FB153-D455-4091-9D90-1C7830497B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7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82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3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46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58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865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6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7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0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11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32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1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8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27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65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20721-8AF3-43FA-99E9-1605AF17F076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A2A202-872E-491C-87AF-515DE90AC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69" y="130221"/>
            <a:ext cx="9285668" cy="1646302"/>
          </a:xfrm>
        </p:spPr>
        <p:txBody>
          <a:bodyPr/>
          <a:lstStyle/>
          <a:p>
            <a:r>
              <a:rPr lang="en-GB" sz="6000" dirty="0" smtClean="0">
                <a:latin typeface="Comic Sans MS" panose="030F0702030302020204" pitchFamily="66" charset="0"/>
              </a:rPr>
              <a:t>Year 6 – Chestnut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701" y="1639545"/>
            <a:ext cx="7766936" cy="1096899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Miss Evans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191" y="315760"/>
            <a:ext cx="3442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‘Our Wonderful World’</a:t>
            </a:r>
          </a:p>
          <a:p>
            <a:pPr algn="ctr"/>
            <a:r>
              <a:rPr lang="en-GB" sz="1200" dirty="0" smtClean="0"/>
              <a:t>Curiosity</a:t>
            </a:r>
          </a:p>
          <a:p>
            <a:pPr algn="ctr"/>
            <a:r>
              <a:rPr lang="en-GB" sz="1200" dirty="0" smtClean="0"/>
              <a:t>Broadmindedness</a:t>
            </a:r>
          </a:p>
          <a:p>
            <a:pPr algn="ctr"/>
            <a:r>
              <a:rPr lang="en-GB" sz="1200" dirty="0" smtClean="0"/>
              <a:t>Creativity</a:t>
            </a:r>
          </a:p>
          <a:p>
            <a:pPr algn="ctr"/>
            <a:r>
              <a:rPr lang="en-GB" sz="1200" dirty="0" smtClean="0"/>
              <a:t>Responsibility</a:t>
            </a:r>
          </a:p>
          <a:p>
            <a:pPr algn="ctr"/>
            <a:r>
              <a:rPr lang="en-GB" sz="1200" dirty="0" smtClean="0"/>
              <a:t>Enjoying Life</a:t>
            </a:r>
          </a:p>
          <a:p>
            <a:pPr algn="ctr"/>
            <a:r>
              <a:rPr lang="en-GB" sz="1200" dirty="0" smtClean="0"/>
              <a:t>Sense of Belonging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37566"/>
            <a:ext cx="832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Hopefully I will have given all of the information but I will answer any questions at the end if not!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5" y="2295022"/>
            <a:ext cx="9145585" cy="34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History and Geography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635138"/>
              </p:ext>
            </p:extLst>
          </p:nvPr>
        </p:nvGraphicFramePr>
        <p:xfrm>
          <a:off x="464458" y="1181745"/>
          <a:ext cx="8770983" cy="3945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66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92366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92366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293418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Autumn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Spring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Summer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580163"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World at War</a:t>
                      </a:r>
                    </a:p>
                    <a:p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WW2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 smtClean="0"/>
                        <a:t>Why it started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 smtClean="0"/>
                        <a:t>Significant events and people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 smtClean="0"/>
                        <a:t>Propaganda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Time</a:t>
                      </a:r>
                      <a:r>
                        <a:rPr lang="en-GB" b="1" baseline="0" dirty="0" smtClean="0"/>
                        <a:t> for change?</a:t>
                      </a:r>
                      <a:endParaRPr lang="en-GB" baseline="0" dirty="0" smtClean="0"/>
                    </a:p>
                    <a:p>
                      <a:r>
                        <a:rPr lang="en-GB" i="1" baseline="0" dirty="0" smtClean="0">
                          <a:solidFill>
                            <a:srgbClr val="FF0000"/>
                          </a:solidFill>
                        </a:rPr>
                        <a:t>Climate change </a:t>
                      </a:r>
                      <a:r>
                        <a:rPr lang="en-GB" baseline="0" dirty="0" smtClean="0"/>
                        <a:t>project linked to protecting our planet – the world the children will be living in.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More information – beginning of Spring Term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INVADERS</a:t>
                      </a:r>
                      <a:endParaRPr lang="en-GB" dirty="0" smtClean="0"/>
                    </a:p>
                    <a:p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Anglo-Saxons and Vikings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 smtClean="0"/>
                        <a:t>Who were they?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aseline="0" dirty="0" smtClean="0"/>
                        <a:t>Impacts on the way we live today.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More </a:t>
                      </a:r>
                      <a:r>
                        <a:rPr lang="en-GB" baseline="0" dirty="0" smtClean="0"/>
                        <a:t>information – beginning of Summer Term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5211" y="5290457"/>
            <a:ext cx="73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Knowledge Organisers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Using the vocabulary confidently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Recognising key dates and plotting on a timeline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Recalling facts on important historical moments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Maths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127696"/>
              </p:ext>
            </p:extLst>
          </p:nvPr>
        </p:nvGraphicFramePr>
        <p:xfrm>
          <a:off x="320766" y="1299309"/>
          <a:ext cx="950250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13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355987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31675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41433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Autumn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Spring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Summer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211057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Place Value</a:t>
                      </a:r>
                    </a:p>
                    <a:p>
                      <a:r>
                        <a:rPr lang="en-GB" sz="2400" baseline="0" dirty="0" smtClean="0"/>
                        <a:t>Four Operations</a:t>
                      </a:r>
                    </a:p>
                    <a:p>
                      <a:r>
                        <a:rPr lang="en-GB" sz="2400" baseline="0" dirty="0" smtClean="0"/>
                        <a:t>Fractions</a:t>
                      </a:r>
                    </a:p>
                    <a:p>
                      <a:r>
                        <a:rPr lang="en-GB" sz="2400" baseline="0" dirty="0" smtClean="0"/>
                        <a:t>Geometry – Position and Direction</a:t>
                      </a:r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baseline="0" dirty="0" smtClean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Decimals</a:t>
                      </a:r>
                    </a:p>
                    <a:p>
                      <a:r>
                        <a:rPr lang="en-GB" sz="2400" baseline="0" dirty="0" smtClean="0"/>
                        <a:t>Percentages</a:t>
                      </a:r>
                    </a:p>
                    <a:p>
                      <a:r>
                        <a:rPr lang="en-GB" sz="2400" baseline="0" dirty="0" smtClean="0"/>
                        <a:t>Algebra</a:t>
                      </a:r>
                    </a:p>
                    <a:p>
                      <a:r>
                        <a:rPr lang="en-GB" sz="2400" baseline="0" dirty="0" smtClean="0"/>
                        <a:t>Imperial and Metric Measures</a:t>
                      </a:r>
                    </a:p>
                    <a:p>
                      <a:r>
                        <a:rPr lang="en-GB" sz="2400" baseline="0" dirty="0" smtClean="0"/>
                        <a:t>Perimeter, Area and Volume</a:t>
                      </a:r>
                    </a:p>
                    <a:p>
                      <a:r>
                        <a:rPr lang="en-GB" sz="2400" baseline="0" dirty="0" smtClean="0"/>
                        <a:t>Ratio and Proportion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Shape</a:t>
                      </a:r>
                    </a:p>
                    <a:p>
                      <a:r>
                        <a:rPr lang="en-GB" sz="2400" baseline="0" dirty="0" smtClean="0"/>
                        <a:t>Problem Solving</a:t>
                      </a:r>
                    </a:p>
                    <a:p>
                      <a:r>
                        <a:rPr lang="en-GB" sz="2400" baseline="0" dirty="0" smtClean="0"/>
                        <a:t>Statistics</a:t>
                      </a:r>
                    </a:p>
                    <a:p>
                      <a:endParaRPr lang="en-GB" sz="2400" baseline="0" dirty="0" smtClean="0"/>
                    </a:p>
                    <a:p>
                      <a:r>
                        <a:rPr lang="en-GB" sz="2400" b="1" baseline="0" dirty="0" smtClean="0"/>
                        <a:t>SATs</a:t>
                      </a:r>
                    </a:p>
                    <a:p>
                      <a:endParaRPr lang="en-GB" sz="2400" baseline="0" dirty="0" smtClean="0"/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4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English - writing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32751"/>
              </p:ext>
            </p:extLst>
          </p:nvPr>
        </p:nvGraphicFramePr>
        <p:xfrm>
          <a:off x="712652" y="1521379"/>
          <a:ext cx="8588103" cy="417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701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862701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312218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Summer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809557">
                <a:tc>
                  <a:txBody>
                    <a:bodyPr/>
                    <a:lstStyle/>
                    <a:p>
                      <a:r>
                        <a:rPr lang="en-GB" dirty="0" smtClean="0"/>
                        <a:t>History / Geography unit: </a:t>
                      </a:r>
                      <a:r>
                        <a:rPr lang="en-GB" b="1" dirty="0" smtClean="0"/>
                        <a:t>World</a:t>
                      </a:r>
                      <a:r>
                        <a:rPr lang="en-GB" b="1" baseline="0" dirty="0" smtClean="0"/>
                        <a:t> at War</a:t>
                      </a:r>
                    </a:p>
                    <a:p>
                      <a:r>
                        <a:rPr lang="en-GB" i="1" baseline="0" dirty="0" smtClean="0"/>
                        <a:t>Second World War</a:t>
                      </a:r>
                      <a:endParaRPr lang="en-GB" i="1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err="1" smtClean="0"/>
                        <a:t>Aut</a:t>
                      </a:r>
                      <a:r>
                        <a:rPr lang="en-GB" baseline="0" dirty="0" smtClean="0"/>
                        <a:t> 1</a:t>
                      </a:r>
                    </a:p>
                    <a:p>
                      <a:r>
                        <a:rPr lang="en-GB" baseline="0" dirty="0" smtClean="0"/>
                        <a:t>Star of Fear Star of Hope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err="1" smtClean="0"/>
                        <a:t>Aut</a:t>
                      </a:r>
                      <a:r>
                        <a:rPr lang="en-GB" baseline="0" dirty="0" smtClean="0"/>
                        <a:t> 2</a:t>
                      </a:r>
                    </a:p>
                    <a:p>
                      <a:r>
                        <a:rPr lang="en-GB" baseline="0" dirty="0" smtClean="0"/>
                        <a:t>The Day the War came</a:t>
                      </a:r>
                    </a:p>
                    <a:p>
                      <a:endParaRPr lang="en-GB" baseline="0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History / Geography unit: </a:t>
                      </a:r>
                      <a:r>
                        <a:rPr lang="en-GB" b="1" dirty="0" smtClean="0"/>
                        <a:t>Time for change?</a:t>
                      </a:r>
                    </a:p>
                    <a:p>
                      <a:r>
                        <a:rPr lang="en-GB" i="1" dirty="0" smtClean="0"/>
                        <a:t>Climate Change 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err="1" smtClean="0"/>
                        <a:t>Sp</a:t>
                      </a:r>
                      <a:r>
                        <a:rPr lang="en-GB" baseline="0" dirty="0" smtClean="0"/>
                        <a:t> 1</a:t>
                      </a:r>
                    </a:p>
                    <a:p>
                      <a:r>
                        <a:rPr lang="en-GB" baseline="0" dirty="0" smtClean="0"/>
                        <a:t>Plastic Planet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err="1" smtClean="0"/>
                        <a:t>Sp</a:t>
                      </a:r>
                      <a:r>
                        <a:rPr lang="en-GB" baseline="0" dirty="0" smtClean="0"/>
                        <a:t> 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Kong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History / Geography unit: </a:t>
                      </a:r>
                      <a:r>
                        <a:rPr lang="en-GB" b="1" dirty="0" smtClean="0"/>
                        <a:t>INVADERS</a:t>
                      </a:r>
                    </a:p>
                    <a:p>
                      <a:r>
                        <a:rPr lang="en-GB" i="1" dirty="0" smtClean="0"/>
                        <a:t>Anglo-Saxons and Vikings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Sum</a:t>
                      </a:r>
                      <a:r>
                        <a:rPr lang="en-GB" baseline="0" dirty="0" smtClean="0"/>
                        <a:t> 1</a:t>
                      </a:r>
                    </a:p>
                    <a:p>
                      <a:r>
                        <a:rPr lang="en-GB" baseline="0" dirty="0" smtClean="0"/>
                        <a:t>Jeremy Button</a:t>
                      </a:r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Sum 2</a:t>
                      </a:r>
                    </a:p>
                    <a:p>
                      <a:r>
                        <a:rPr lang="en-GB" dirty="0" smtClean="0"/>
                        <a:t>Sky Chasers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5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</a:t>
            </a:r>
            <a:r>
              <a:rPr lang="en-GB" sz="4800" dirty="0" smtClean="0"/>
              <a:t>reading </a:t>
            </a: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04736" y="1521379"/>
            <a:ext cx="65195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It is important that your child is reading </a:t>
            </a:r>
            <a:r>
              <a:rPr lang="en-GB" sz="2400" dirty="0" smtClean="0">
                <a:solidFill>
                  <a:srgbClr val="FF0000"/>
                </a:solidFill>
              </a:rPr>
              <a:t>frequently</a:t>
            </a:r>
            <a:r>
              <a:rPr lang="en-GB" sz="2400" dirty="0" smtClean="0"/>
              <a:t> to support their writing – building vocabulary, recognising spelling patterns.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Reading </a:t>
            </a:r>
            <a:r>
              <a:rPr lang="en-GB" sz="2400" dirty="0" smtClean="0">
                <a:solidFill>
                  <a:srgbClr val="FF0000"/>
                </a:solidFill>
              </a:rPr>
              <a:t>regularly</a:t>
            </a:r>
            <a:r>
              <a:rPr lang="en-GB" sz="2400" dirty="0" smtClean="0"/>
              <a:t> will improve their reading speed – supporting them when it comes to the reading paper.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i="1" dirty="0" smtClean="0"/>
              <a:t>T will check recorded in their reading records – by an adult or child.</a:t>
            </a:r>
          </a:p>
          <a:p>
            <a:endParaRPr lang="en-GB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309" y="1240717"/>
            <a:ext cx="4869083" cy="346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9674" y="189467"/>
            <a:ext cx="351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Class page – website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85" y="5123932"/>
            <a:ext cx="4706007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/>
              <a:t>English - reading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446" y="1065350"/>
            <a:ext cx="952282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/>
              <a:t>Reading with your child and questions you might want to ask.</a:t>
            </a:r>
          </a:p>
          <a:p>
            <a:endParaRPr lang="en-GB" sz="2000" i="1" dirty="0"/>
          </a:p>
          <a:p>
            <a:r>
              <a:rPr lang="en-GB" sz="2000" b="1" i="1" u="sng" dirty="0" smtClean="0">
                <a:solidFill>
                  <a:srgbClr val="00B050"/>
                </a:solidFill>
              </a:rPr>
              <a:t>Retrieval – literally pulling it from the text</a:t>
            </a:r>
          </a:p>
          <a:p>
            <a:r>
              <a:rPr lang="en-GB" sz="2000" b="1" dirty="0" smtClean="0"/>
              <a:t>Who went to fetch the eggs from the shop?</a:t>
            </a:r>
          </a:p>
          <a:p>
            <a:r>
              <a:rPr lang="en-GB" sz="2000" b="1" dirty="0" smtClean="0"/>
              <a:t>Why did Tom move his tractor?</a:t>
            </a:r>
          </a:p>
          <a:p>
            <a:endParaRPr lang="en-GB" sz="2000" b="1" dirty="0"/>
          </a:p>
          <a:p>
            <a:r>
              <a:rPr lang="en-GB" sz="2000" b="1" i="1" u="sng" dirty="0" smtClean="0">
                <a:solidFill>
                  <a:srgbClr val="00B050"/>
                </a:solidFill>
              </a:rPr>
              <a:t>Prediction</a:t>
            </a:r>
            <a:r>
              <a:rPr lang="en-GB" sz="2000" b="1" i="1" u="sng" dirty="0" smtClean="0"/>
              <a:t> </a:t>
            </a:r>
            <a:endParaRPr lang="en-GB" sz="2000" dirty="0" smtClean="0"/>
          </a:p>
          <a:p>
            <a:r>
              <a:rPr lang="en-GB" sz="2000" b="1" i="1" dirty="0" smtClean="0"/>
              <a:t>What may happen next?</a:t>
            </a:r>
          </a:p>
          <a:p>
            <a:r>
              <a:rPr lang="en-GB" sz="2000" b="1" i="1" dirty="0" smtClean="0"/>
              <a:t>Who is going to do something?</a:t>
            </a:r>
          </a:p>
          <a:p>
            <a:endParaRPr lang="en-GB" sz="2000" b="1" i="1" dirty="0"/>
          </a:p>
          <a:p>
            <a:r>
              <a:rPr lang="en-GB" sz="2000" b="1" i="1" u="sng" dirty="0">
                <a:solidFill>
                  <a:srgbClr val="00B050"/>
                </a:solidFill>
              </a:rPr>
              <a:t>Inference – inferring something using evidence in the text to prove this</a:t>
            </a:r>
          </a:p>
          <a:p>
            <a:r>
              <a:rPr lang="en-GB" sz="2000" b="1" dirty="0" smtClean="0"/>
              <a:t>Point </a:t>
            </a:r>
            <a:r>
              <a:rPr lang="en-GB" sz="2000" b="1" dirty="0"/>
              <a:t>evidence, point evidence </a:t>
            </a:r>
          </a:p>
          <a:p>
            <a:r>
              <a:rPr lang="en-GB" sz="2000" b="1" dirty="0"/>
              <a:t>What impression did you get of Billy? (Point and why</a:t>
            </a:r>
            <a:r>
              <a:rPr lang="en-GB" sz="2000" b="1" dirty="0" smtClean="0"/>
              <a:t>)</a:t>
            </a:r>
          </a:p>
          <a:p>
            <a:r>
              <a:rPr lang="en-GB" sz="2000" b="1" dirty="0" smtClean="0"/>
              <a:t>Why might Bob think Bill is …..?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Compare</a:t>
            </a:r>
          </a:p>
          <a:p>
            <a:r>
              <a:rPr lang="en-GB" sz="2000" b="1" dirty="0" smtClean="0"/>
              <a:t>Summarise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8478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English - </a:t>
            </a:r>
            <a:r>
              <a:rPr lang="en-GB" sz="6000" dirty="0" smtClean="0"/>
              <a:t>SPAG 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63487"/>
            <a:ext cx="8725362" cy="47335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4000" b="1" u="sng" dirty="0" smtClean="0">
                <a:solidFill>
                  <a:schemeClr val="tx1"/>
                </a:solidFill>
              </a:rPr>
              <a:t>Spellings:</a:t>
            </a:r>
            <a:endParaRPr lang="en-GB" sz="4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4000" dirty="0" smtClean="0">
                <a:solidFill>
                  <a:srgbClr val="FF0000"/>
                </a:solidFill>
              </a:rPr>
              <a:t>New </a:t>
            </a:r>
            <a:r>
              <a:rPr lang="en-GB" sz="4000" dirty="0" err="1" smtClean="0">
                <a:solidFill>
                  <a:srgbClr val="FF0000"/>
                </a:solidFill>
              </a:rPr>
              <a:t>sp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>
                <a:solidFill>
                  <a:srgbClr val="FF0000"/>
                </a:solidFill>
              </a:rPr>
              <a:t>in log books every </a:t>
            </a:r>
            <a:r>
              <a:rPr lang="en-GB" sz="4000" u="sng" dirty="0" smtClean="0">
                <a:solidFill>
                  <a:srgbClr val="FF0000"/>
                </a:solidFill>
              </a:rPr>
              <a:t>Wednesday</a:t>
            </a:r>
            <a:r>
              <a:rPr lang="en-GB" sz="4000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en-GB" sz="3000" i="1" dirty="0" smtClean="0">
                <a:solidFill>
                  <a:srgbClr val="FF0000"/>
                </a:solidFill>
              </a:rPr>
              <a:t>New class set has been ordered!!</a:t>
            </a:r>
          </a:p>
          <a:p>
            <a:pPr marL="0" indent="0">
              <a:buNone/>
            </a:pPr>
            <a:endParaRPr lang="en-GB" sz="4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u="sng" dirty="0" smtClean="0">
                <a:solidFill>
                  <a:schemeClr val="tx1"/>
                </a:solidFill>
              </a:rPr>
              <a:t>Spag.com:</a:t>
            </a:r>
            <a:endParaRPr lang="en-GB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4000" u="sng" dirty="0" smtClean="0">
                <a:solidFill>
                  <a:srgbClr val="FF0000"/>
                </a:solidFill>
              </a:rPr>
              <a:t>Monday</a:t>
            </a:r>
            <a:r>
              <a:rPr lang="en-GB" sz="4000" dirty="0" smtClean="0">
                <a:solidFill>
                  <a:srgbClr val="FF0000"/>
                </a:solidFill>
              </a:rPr>
              <a:t> (logins in the back of </a:t>
            </a:r>
            <a:r>
              <a:rPr lang="en-GB" sz="4000" dirty="0" smtClean="0">
                <a:solidFill>
                  <a:srgbClr val="FF0000"/>
                </a:solidFill>
              </a:rPr>
              <a:t>their </a:t>
            </a:r>
            <a:r>
              <a:rPr lang="en-GB" sz="4000" dirty="0" smtClean="0">
                <a:solidFill>
                  <a:srgbClr val="FF0000"/>
                </a:solidFill>
              </a:rPr>
              <a:t>diary)</a:t>
            </a:r>
          </a:p>
          <a:p>
            <a:pPr marL="0" indent="0">
              <a:buNone/>
            </a:pPr>
            <a:endParaRPr lang="en-GB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 smtClean="0"/>
              <a:t>Follow </a:t>
            </a:r>
            <a:r>
              <a:rPr lang="en-GB" sz="2400" dirty="0"/>
              <a:t>up from the sessions in school on particular spelling rules.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1" y="200579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Science </a:t>
            </a:r>
            <a:endParaRPr lang="en-GB" sz="4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98164"/>
              </p:ext>
            </p:extLst>
          </p:nvPr>
        </p:nvGraphicFramePr>
        <p:xfrm>
          <a:off x="307704" y="1521379"/>
          <a:ext cx="8888547" cy="360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849">
                  <a:extLst>
                    <a:ext uri="{9D8B030D-6E8A-4147-A177-3AD203B41FA5}">
                      <a16:colId xmlns:a16="http://schemas.microsoft.com/office/drawing/2014/main" val="2345941946"/>
                    </a:ext>
                  </a:extLst>
                </a:gridCol>
                <a:gridCol w="2962849">
                  <a:extLst>
                    <a:ext uri="{9D8B030D-6E8A-4147-A177-3AD203B41FA5}">
                      <a16:colId xmlns:a16="http://schemas.microsoft.com/office/drawing/2014/main" val="1115921163"/>
                    </a:ext>
                  </a:extLst>
                </a:gridCol>
                <a:gridCol w="2962849">
                  <a:extLst>
                    <a:ext uri="{9D8B030D-6E8A-4147-A177-3AD203B41FA5}">
                      <a16:colId xmlns:a16="http://schemas.microsoft.com/office/drawing/2014/main" val="2167146950"/>
                    </a:ext>
                  </a:extLst>
                </a:gridCol>
              </a:tblGrid>
              <a:tr h="265712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Summer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23792"/>
                  </a:ext>
                </a:extLst>
              </a:tr>
              <a:tr h="3242109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Light </a:t>
                      </a:r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Electricity</a:t>
                      </a:r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Living things</a:t>
                      </a:r>
                      <a:r>
                        <a:rPr lang="en-GB" sz="2400" baseline="0" dirty="0" smtClean="0"/>
                        <a:t> and their habitats</a:t>
                      </a:r>
                    </a:p>
                    <a:p>
                      <a:r>
                        <a:rPr lang="en-GB" sz="2400" baseline="0" dirty="0" smtClean="0"/>
                        <a:t/>
                      </a:r>
                      <a:br>
                        <a:rPr lang="en-GB" sz="2400" baseline="0" dirty="0" smtClean="0"/>
                      </a:br>
                      <a:r>
                        <a:rPr lang="en-GB" sz="2400" baseline="0" dirty="0" smtClean="0"/>
                        <a:t>Animals including Humans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Evolution</a:t>
                      </a:r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SRE – </a:t>
                      </a:r>
                      <a:r>
                        <a:rPr lang="en-GB" sz="2400" i="1" dirty="0" smtClean="0"/>
                        <a:t>you</a:t>
                      </a:r>
                      <a:r>
                        <a:rPr lang="en-GB" sz="2400" i="1" baseline="0" dirty="0" smtClean="0"/>
                        <a:t> will receive info</a:t>
                      </a:r>
                      <a:r>
                        <a:rPr lang="en-GB" sz="2400" i="1" dirty="0" smtClean="0"/>
                        <a:t> before</a:t>
                      </a:r>
                      <a:r>
                        <a:rPr lang="en-GB" sz="2400" i="1" baseline="0" dirty="0" smtClean="0"/>
                        <a:t> this unit.</a:t>
                      </a:r>
                      <a:endParaRPr lang="en-GB" sz="2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5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3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3" y="204651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Homework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97" y="1089891"/>
            <a:ext cx="9257766" cy="5337036"/>
          </a:xfrm>
        </p:spPr>
        <p:txBody>
          <a:bodyPr>
            <a:normAutofit fontScale="70000" lnSpcReduction="20000"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Reading – </a:t>
            </a:r>
            <a:r>
              <a:rPr lang="en-GB" sz="2800" b="1" i="1" dirty="0" smtClean="0">
                <a:solidFill>
                  <a:schemeClr val="tx1"/>
                </a:solidFill>
              </a:rPr>
              <a:t>‘</a:t>
            </a:r>
            <a:r>
              <a:rPr lang="en-GB" sz="2800" b="1" i="1" dirty="0" smtClean="0">
                <a:solidFill>
                  <a:srgbClr val="FF0000"/>
                </a:solidFill>
              </a:rPr>
              <a:t>strive for 5</a:t>
            </a:r>
            <a:r>
              <a:rPr lang="en-GB" sz="2800" b="1" i="1" dirty="0" smtClean="0">
                <a:solidFill>
                  <a:schemeClr val="tx1"/>
                </a:solidFill>
              </a:rPr>
              <a:t>’</a:t>
            </a:r>
          </a:p>
          <a:p>
            <a:pPr marL="0" indent="0">
              <a:buNone/>
            </a:pPr>
            <a:endParaRPr lang="en-GB" sz="2800" b="1" i="1" dirty="0" smtClean="0">
              <a:solidFill>
                <a:schemeClr val="tx1"/>
              </a:solidFill>
            </a:endParaRPr>
          </a:p>
          <a:p>
            <a:r>
              <a:rPr lang="en-GB" sz="2800" b="1" i="1" dirty="0" smtClean="0">
                <a:solidFill>
                  <a:schemeClr val="tx1"/>
                </a:solidFill>
              </a:rPr>
              <a:t>TTRS </a:t>
            </a:r>
            <a:endParaRPr lang="en-GB" sz="28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300" b="1" i="1" dirty="0" smtClean="0">
                <a:solidFill>
                  <a:srgbClr val="FF0000"/>
                </a:solidFill>
              </a:rPr>
              <a:t>10 minutes on Garage (personal to the child)</a:t>
            </a:r>
          </a:p>
          <a:p>
            <a:pPr marL="0" indent="0">
              <a:buNone/>
            </a:pPr>
            <a:r>
              <a:rPr lang="en-GB" sz="2300" b="1" i="1" dirty="0" smtClean="0">
                <a:solidFill>
                  <a:srgbClr val="FF0000"/>
                </a:solidFill>
              </a:rPr>
              <a:t>5 minutes on Studio </a:t>
            </a:r>
            <a:endParaRPr lang="en-GB" sz="23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chemeClr val="tx1"/>
                </a:solidFill>
              </a:rPr>
              <a:t>Spellings – </a:t>
            </a:r>
            <a:r>
              <a:rPr lang="en-GB" sz="2800" b="1" dirty="0" smtClean="0">
                <a:solidFill>
                  <a:srgbClr val="FF0000"/>
                </a:solidFill>
              </a:rPr>
              <a:t>Wednesday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chemeClr val="tx1"/>
              </a:solidFill>
            </a:endParaRPr>
          </a:p>
          <a:p>
            <a:r>
              <a:rPr lang="en-GB" sz="2800" b="1" dirty="0" smtClean="0">
                <a:solidFill>
                  <a:schemeClr val="tx1"/>
                </a:solidFill>
              </a:rPr>
              <a:t>SPAG.com – </a:t>
            </a:r>
            <a:r>
              <a:rPr lang="en-GB" sz="2800" b="1" dirty="0" smtClean="0">
                <a:solidFill>
                  <a:srgbClr val="FF0000"/>
                </a:solidFill>
              </a:rPr>
              <a:t>Monday</a:t>
            </a:r>
          </a:p>
          <a:p>
            <a:pPr marL="0" indent="0">
              <a:buNone/>
            </a:pPr>
            <a:r>
              <a:rPr lang="en-GB" sz="2400" i="1" dirty="0" smtClean="0">
                <a:solidFill>
                  <a:schemeClr val="tx1"/>
                </a:solidFill>
              </a:rPr>
              <a:t>Occasionally, the children may be given SATs follow up work or corrections to do at home.</a:t>
            </a:r>
          </a:p>
          <a:p>
            <a:pPr marL="0" indent="0"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rgbClr val="FF0000"/>
                </a:solidFill>
              </a:rPr>
              <a:t>Independent </a:t>
            </a:r>
            <a:r>
              <a:rPr lang="en-GB" sz="2800" b="1" dirty="0">
                <a:solidFill>
                  <a:srgbClr val="FF0000"/>
                </a:solidFill>
              </a:rPr>
              <a:t>– it is their responsibility to complete this otherwise they will have to catch up during break </a:t>
            </a:r>
            <a:r>
              <a:rPr lang="en-GB" sz="2800" b="1" dirty="0" smtClean="0">
                <a:solidFill>
                  <a:srgbClr val="FF0000"/>
                </a:solidFill>
              </a:rPr>
              <a:t>times</a:t>
            </a:r>
            <a:r>
              <a:rPr lang="en-GB" sz="2800" b="1" dirty="0">
                <a:solidFill>
                  <a:srgbClr val="FF0000"/>
                </a:solidFill>
              </a:rPr>
              <a:t>.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800" b="1" i="1" dirty="0" smtClean="0">
                <a:solidFill>
                  <a:schemeClr val="tx1"/>
                </a:solidFill>
              </a:rPr>
              <a:t>Thanks so much in advance for your support!!</a:t>
            </a:r>
          </a:p>
        </p:txBody>
      </p:sp>
    </p:spTree>
    <p:extLst>
      <p:ext uri="{BB962C8B-B14F-4D97-AF65-F5344CB8AC3E}">
        <p14:creationId xmlns:p14="http://schemas.microsoft.com/office/powerpoint/2010/main" val="13607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/>
              <a:t>Information</a:t>
            </a:r>
            <a:endParaRPr lang="en-GB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sz="3600" dirty="0" smtClean="0">
                <a:solidFill>
                  <a:schemeClr val="tx1"/>
                </a:solidFill>
              </a:rPr>
              <a:t>Website </a:t>
            </a:r>
            <a:r>
              <a:rPr lang="en-GB" sz="3600" dirty="0">
                <a:solidFill>
                  <a:schemeClr val="tx1"/>
                </a:solidFill>
              </a:rPr>
              <a:t>– </a:t>
            </a:r>
            <a:r>
              <a:rPr lang="en-GB" sz="3600" dirty="0" smtClean="0">
                <a:solidFill>
                  <a:schemeClr val="tx1"/>
                </a:solidFill>
              </a:rPr>
              <a:t>Chestnut class page</a:t>
            </a:r>
            <a:endParaRPr lang="en-GB" sz="36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GB" sz="3600" dirty="0">
                <a:solidFill>
                  <a:schemeClr val="tx1"/>
                </a:solidFill>
              </a:rPr>
              <a:t>Twitter</a:t>
            </a:r>
          </a:p>
          <a:p>
            <a:pPr>
              <a:buFontTx/>
              <a:buChar char="-"/>
            </a:pPr>
            <a:r>
              <a:rPr lang="en-GB" sz="3600" dirty="0" smtClean="0">
                <a:solidFill>
                  <a:schemeClr val="tx1"/>
                </a:solidFill>
              </a:rPr>
              <a:t>Letters / emails / text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8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609"/>
            <a:ext cx="9602684" cy="76310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Thank you in advance for your support!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41" y="1021492"/>
            <a:ext cx="9164679" cy="1042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We </a:t>
            </a:r>
            <a:r>
              <a:rPr lang="en-GB" sz="2400" dirty="0"/>
              <a:t>are really looking forward to working with your children this </a:t>
            </a:r>
            <a:r>
              <a:rPr lang="en-GB" sz="2400" dirty="0" smtClean="0"/>
              <a:t>year! If </a:t>
            </a:r>
            <a:r>
              <a:rPr lang="en-GB" sz="2400" dirty="0"/>
              <a:t>you have any </a:t>
            </a:r>
            <a:r>
              <a:rPr lang="en-GB" sz="2400" dirty="0" smtClean="0"/>
              <a:t>questions, </a:t>
            </a:r>
            <a:r>
              <a:rPr lang="en-GB" sz="2400" dirty="0"/>
              <a:t>please don’t hesitate to ask</a:t>
            </a:r>
            <a:r>
              <a:rPr lang="en-GB" sz="2400" dirty="0" smtClean="0"/>
              <a:t>!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5" y="2295023"/>
            <a:ext cx="8895329" cy="33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19" y="669072"/>
            <a:ext cx="5211954" cy="704617"/>
          </a:xfrm>
        </p:spPr>
        <p:txBody>
          <a:bodyPr>
            <a:noAutofit/>
          </a:bodyPr>
          <a:lstStyle/>
          <a:p>
            <a:r>
              <a:rPr lang="en-GB" sz="6000" dirty="0" smtClean="0"/>
              <a:t>Key dates</a:t>
            </a:r>
            <a:endParaRPr lang="en-GB" sz="6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75934"/>
              </p:ext>
            </p:extLst>
          </p:nvPr>
        </p:nvGraphicFramePr>
        <p:xfrm>
          <a:off x="394519" y="1689296"/>
          <a:ext cx="11556677" cy="415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2807">
                  <a:extLst>
                    <a:ext uri="{9D8B030D-6E8A-4147-A177-3AD203B41FA5}">
                      <a16:colId xmlns:a16="http://schemas.microsoft.com/office/drawing/2014/main" val="2949233652"/>
                    </a:ext>
                  </a:extLst>
                </a:gridCol>
                <a:gridCol w="4179629">
                  <a:extLst>
                    <a:ext uri="{9D8B030D-6E8A-4147-A177-3AD203B41FA5}">
                      <a16:colId xmlns:a16="http://schemas.microsoft.com/office/drawing/2014/main" val="3609821133"/>
                    </a:ext>
                  </a:extLst>
                </a:gridCol>
                <a:gridCol w="4054241">
                  <a:extLst>
                    <a:ext uri="{9D8B030D-6E8A-4147-A177-3AD203B41FA5}">
                      <a16:colId xmlns:a16="http://schemas.microsoft.com/office/drawing/2014/main" val="2822390993"/>
                    </a:ext>
                  </a:extLst>
                </a:gridCol>
              </a:tblGrid>
              <a:tr h="408550">
                <a:tc>
                  <a:txBody>
                    <a:bodyPr/>
                    <a:lstStyle/>
                    <a:p>
                      <a:r>
                        <a:rPr lang="en-GB" dirty="0" smtClean="0"/>
                        <a:t>Autumn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Summer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76765"/>
                  </a:ext>
                </a:extLst>
              </a:tr>
              <a:tr h="2859851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School trip to Stockport Air Raid Shelters –</a:t>
                      </a:r>
                      <a:r>
                        <a:rPr lang="en-GB" sz="2400" baseline="0" dirty="0" smtClean="0"/>
                        <a:t> 13</a:t>
                      </a:r>
                      <a:r>
                        <a:rPr lang="en-GB" sz="2400" baseline="30000" dirty="0" smtClean="0"/>
                        <a:t>th</a:t>
                      </a:r>
                      <a:r>
                        <a:rPr lang="en-GB" sz="2400" baseline="0" dirty="0" smtClean="0"/>
                        <a:t> October</a:t>
                      </a:r>
                    </a:p>
                    <a:p>
                      <a:endParaRPr lang="en-GB" sz="2400" baseline="0" dirty="0" smtClean="0"/>
                    </a:p>
                    <a:p>
                      <a:r>
                        <a:rPr lang="en-GB" sz="2400" dirty="0" smtClean="0"/>
                        <a:t>Parents’ Evening </a:t>
                      </a:r>
                    </a:p>
                    <a:p>
                      <a:r>
                        <a:rPr lang="en-GB" sz="2400" dirty="0" smtClean="0"/>
                        <a:t>1</a:t>
                      </a:r>
                      <a:r>
                        <a:rPr lang="en-GB" sz="2400" baseline="30000" dirty="0" smtClean="0"/>
                        <a:t>st</a:t>
                      </a:r>
                      <a:r>
                        <a:rPr lang="en-GB" sz="2400" dirty="0" smtClean="0"/>
                        <a:t> and 2</a:t>
                      </a:r>
                      <a:r>
                        <a:rPr lang="en-GB" sz="2400" baseline="30000" dirty="0" smtClean="0"/>
                        <a:t>nd</a:t>
                      </a:r>
                      <a:r>
                        <a:rPr lang="en-GB" sz="2400" dirty="0" smtClean="0"/>
                        <a:t> November</a:t>
                      </a:r>
                    </a:p>
                    <a:p>
                      <a:endParaRPr lang="en-GB" sz="2400" baseline="0" dirty="0" smtClean="0"/>
                    </a:p>
                    <a:p>
                      <a:r>
                        <a:rPr lang="en-GB" sz="2400" baseline="0" dirty="0" smtClean="0"/>
                        <a:t>Crucial Crew –</a:t>
                      </a:r>
                    </a:p>
                    <a:p>
                      <a:r>
                        <a:rPr lang="en-GB" sz="2400" baseline="0" dirty="0" smtClean="0"/>
                        <a:t>21</a:t>
                      </a:r>
                      <a:r>
                        <a:rPr lang="en-GB" sz="2400" baseline="30000" dirty="0" smtClean="0"/>
                        <a:t>st</a:t>
                      </a:r>
                      <a:r>
                        <a:rPr lang="en-GB" sz="2400" baseline="0" dirty="0" smtClean="0"/>
                        <a:t> November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SATs Meeting - Feb</a:t>
                      </a:r>
                    </a:p>
                    <a:p>
                      <a:endParaRPr lang="en-GB" sz="2400" dirty="0" smtClean="0"/>
                    </a:p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Spring</a:t>
                      </a:r>
                      <a:r>
                        <a:rPr lang="en-GB" sz="2400" baseline="0" dirty="0" smtClean="0"/>
                        <a:t> Break – SATS Revision Packs will go out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 smtClean="0"/>
                        <a:t>SATs</a:t>
                      </a:r>
                      <a:r>
                        <a:rPr lang="en-GB" sz="2400" b="0" baseline="0" dirty="0" smtClean="0"/>
                        <a:t> Week</a:t>
                      </a:r>
                      <a:endParaRPr lang="en-GB" sz="2400" b="0" dirty="0" smtClean="0"/>
                    </a:p>
                    <a:p>
                      <a:r>
                        <a:rPr lang="en-GB" sz="2400" b="0" dirty="0" smtClean="0"/>
                        <a:t>13</a:t>
                      </a:r>
                      <a:r>
                        <a:rPr lang="en-GB" sz="2400" b="0" baseline="30000" dirty="0" smtClean="0"/>
                        <a:t>th</a:t>
                      </a:r>
                      <a:r>
                        <a:rPr lang="en-GB" sz="2400" b="0" dirty="0" smtClean="0"/>
                        <a:t> May –16</a:t>
                      </a:r>
                      <a:r>
                        <a:rPr lang="en-GB" sz="2400" b="0" baseline="30000" dirty="0" smtClean="0"/>
                        <a:t>th</a:t>
                      </a:r>
                      <a:r>
                        <a:rPr lang="en-GB" sz="2400" b="0" dirty="0" smtClean="0"/>
                        <a:t> May 2024</a:t>
                      </a:r>
                    </a:p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Residential</a:t>
                      </a:r>
                    </a:p>
                    <a:p>
                      <a:r>
                        <a:rPr lang="en-GB" sz="2400" dirty="0" smtClean="0"/>
                        <a:t>19</a:t>
                      </a:r>
                      <a:r>
                        <a:rPr lang="en-GB" sz="2400" baseline="30000" dirty="0" smtClean="0"/>
                        <a:t>th</a:t>
                      </a:r>
                      <a:r>
                        <a:rPr lang="en-GB" sz="2400" dirty="0" smtClean="0"/>
                        <a:t> June – 21</a:t>
                      </a:r>
                      <a:r>
                        <a:rPr lang="en-GB" sz="2400" baseline="30000" dirty="0" smtClean="0"/>
                        <a:t>st</a:t>
                      </a:r>
                      <a:r>
                        <a:rPr lang="en-GB" sz="2400" dirty="0" smtClean="0"/>
                        <a:t> June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5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7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7261" y="295859"/>
            <a:ext cx="8596668" cy="132080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Highlights of Year 6</a:t>
            </a:r>
            <a:endParaRPr lang="en-US" sz="4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9" y="1274420"/>
            <a:ext cx="6367346" cy="27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136" y="263421"/>
            <a:ext cx="2867054" cy="388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696" y="4492725"/>
            <a:ext cx="2940240" cy="214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750387"/>
            <a:ext cx="3049583" cy="1798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801" y="4377255"/>
            <a:ext cx="1742927" cy="22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26" y="146430"/>
            <a:ext cx="8596668" cy="1320800"/>
          </a:xfrm>
        </p:spPr>
        <p:txBody>
          <a:bodyPr/>
          <a:lstStyle/>
          <a:p>
            <a:r>
              <a:rPr lang="en-GB" dirty="0" smtClean="0"/>
              <a:t>Buddies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4" y="843115"/>
            <a:ext cx="3435394" cy="247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182" y="235376"/>
            <a:ext cx="4156364" cy="2868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412" y="3881177"/>
            <a:ext cx="3717588" cy="2708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616" y="3315063"/>
            <a:ext cx="4108705" cy="3274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3" y="4204519"/>
            <a:ext cx="3396555" cy="238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259" y="88830"/>
            <a:ext cx="2486702" cy="31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6831"/>
            <a:ext cx="6005422" cy="2772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84" y="1612958"/>
            <a:ext cx="2505425" cy="4591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479" y="236393"/>
            <a:ext cx="2940240" cy="214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90" y="2750647"/>
            <a:ext cx="2940240" cy="382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412" y="3085422"/>
            <a:ext cx="5715798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6364" y="387927"/>
            <a:ext cx="8596668" cy="1320800"/>
          </a:xfrm>
        </p:spPr>
        <p:txBody>
          <a:bodyPr/>
          <a:lstStyle/>
          <a:p>
            <a:r>
              <a:rPr lang="en-GB" dirty="0" smtClean="0"/>
              <a:t>End of Year Production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6" y="1103362"/>
            <a:ext cx="4325203" cy="2626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10" y="387927"/>
            <a:ext cx="4548466" cy="308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26" y="3730028"/>
            <a:ext cx="4548466" cy="2682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96" y="4532752"/>
            <a:ext cx="4783221" cy="21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20" y="378690"/>
            <a:ext cx="8596668" cy="828907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SATS – </a:t>
            </a:r>
            <a:r>
              <a:rPr lang="en-GB" b="1" dirty="0"/>
              <a:t>o</a:t>
            </a:r>
            <a:r>
              <a:rPr lang="en-GB" b="1" dirty="0" smtClean="0"/>
              <a:t>nly a fraction of Y6!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20" y="1407756"/>
            <a:ext cx="5983348" cy="5012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 smtClean="0">
                <a:solidFill>
                  <a:schemeClr val="tx1"/>
                </a:solidFill>
              </a:rPr>
              <a:t>Maths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Arithmetic Paper – 30 minutes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2x Reasoning Paper – 40 minutes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u="sng" dirty="0" smtClean="0">
                <a:solidFill>
                  <a:schemeClr val="tx1"/>
                </a:solidFill>
              </a:rPr>
              <a:t>Reading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Reading Paper - 1 hour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u="sng" dirty="0" smtClean="0">
                <a:solidFill>
                  <a:schemeClr val="tx1"/>
                </a:solidFill>
              </a:rPr>
              <a:t>SPAG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Spelling Paper 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Grammar Paper – 45 minutes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rgbClr val="FF0000"/>
                </a:solidFill>
              </a:rPr>
              <a:t>More </a:t>
            </a:r>
            <a:r>
              <a:rPr lang="en-GB" i="1" dirty="0">
                <a:solidFill>
                  <a:srgbClr val="FF0000"/>
                </a:solidFill>
              </a:rPr>
              <a:t>information at the </a:t>
            </a:r>
            <a:r>
              <a:rPr lang="en-GB" i="1" dirty="0" smtClean="0">
                <a:solidFill>
                  <a:srgbClr val="FF0000"/>
                </a:solidFill>
              </a:rPr>
              <a:t>SATs </a:t>
            </a:r>
            <a:r>
              <a:rPr lang="en-GB" i="1" dirty="0">
                <a:solidFill>
                  <a:srgbClr val="FF0000"/>
                </a:solidFill>
              </a:rPr>
              <a:t>meeting – February.</a:t>
            </a:r>
          </a:p>
          <a:p>
            <a:pPr marL="0" indent="0">
              <a:buNone/>
            </a:pPr>
            <a:endParaRPr lang="en-GB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458892" y="1677264"/>
            <a:ext cx="192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Relaxed </a:t>
            </a:r>
          </a:p>
          <a:p>
            <a:endParaRPr lang="en-GB" dirty="0" smtClean="0"/>
          </a:p>
          <a:p>
            <a:r>
              <a:rPr lang="en-GB" dirty="0" smtClean="0"/>
              <a:t>Prepared</a:t>
            </a:r>
          </a:p>
          <a:p>
            <a:endParaRPr lang="en-GB" dirty="0"/>
          </a:p>
          <a:p>
            <a:r>
              <a:rPr lang="en-GB" dirty="0" smtClean="0"/>
              <a:t>Ready!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0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688547"/>
              </p:ext>
            </p:extLst>
          </p:nvPr>
        </p:nvGraphicFramePr>
        <p:xfrm>
          <a:off x="224752" y="1093207"/>
          <a:ext cx="9935248" cy="335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512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Monday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Tuesday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Wednesday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Thursday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Friday</a:t>
                      </a:r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61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AM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Reading diaries</a:t>
                      </a:r>
                      <a:endParaRPr lang="en-GB" sz="1600" b="1" baseline="0" dirty="0" smtClean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58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880">
                <a:tc rowSpan="2"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PM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sz="1600" b="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omic Sans MS" panose="030F0702030302020204" pitchFamily="66" charset="0"/>
                        </a:rPr>
                        <a:t>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New spellings – every week.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smtClean="0">
                          <a:latin typeface="Comic Sans MS" panose="030F0702030302020204" pitchFamily="66" charset="0"/>
                        </a:rPr>
                        <a:t>Practise</a:t>
                      </a:r>
                      <a:r>
                        <a:rPr lang="en-GB" sz="1200" i="1" baseline="0" dirty="0" smtClean="0">
                          <a:latin typeface="Comic Sans MS" panose="030F0702030302020204" pitchFamily="66" charset="0"/>
                        </a:rPr>
                        <a:t> the words little and often!</a:t>
                      </a:r>
                      <a:endParaRPr lang="en-GB" sz="1200" i="1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55">
                <a:tc vMerge="1"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SPAG.com - HW</a:t>
                      </a:r>
                    </a:p>
                    <a:p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Music</a:t>
                      </a: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Spanish – every</a:t>
                      </a:r>
                      <a:r>
                        <a:rPr lang="en-GB" sz="1600" b="0" baseline="0" dirty="0" smtClean="0">
                          <a:latin typeface="Comic Sans MS" panose="030F0702030302020204" pitchFamily="66" charset="0"/>
                        </a:rPr>
                        <a:t> other week</a:t>
                      </a:r>
                      <a:r>
                        <a:rPr lang="en-GB" sz="1600" b="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GB" sz="16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24752" y="166255"/>
            <a:ext cx="4892193" cy="720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Timetable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79034" y="4942124"/>
            <a:ext cx="8753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PE </a:t>
            </a:r>
            <a:r>
              <a:rPr lang="en-GB" dirty="0" smtClean="0"/>
              <a:t>- kits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to be brought in at the beginning of the week and taken home at the end.</a:t>
            </a:r>
          </a:p>
          <a:p>
            <a:endParaRPr lang="en-GB" i="1" dirty="0" smtClean="0"/>
          </a:p>
          <a:p>
            <a:r>
              <a:rPr lang="en-GB" i="1" dirty="0" smtClean="0">
                <a:solidFill>
                  <a:srgbClr val="FF0000"/>
                </a:solidFill>
              </a:rPr>
              <a:t>Forest</a:t>
            </a:r>
            <a:r>
              <a:rPr lang="en-GB" i="1" dirty="0" smtClean="0"/>
              <a:t> </a:t>
            </a:r>
            <a:r>
              <a:rPr lang="en-GB" i="1" dirty="0" smtClean="0">
                <a:solidFill>
                  <a:srgbClr val="FF0000"/>
                </a:solidFill>
              </a:rPr>
              <a:t>Schools</a:t>
            </a:r>
            <a:r>
              <a:rPr lang="en-GB" i="1" dirty="0" smtClean="0"/>
              <a:t> – old clothes and spare change as we approach the winter months. 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Music</a:t>
            </a:r>
            <a:r>
              <a:rPr lang="en-GB" dirty="0" smtClean="0"/>
              <a:t> – </a:t>
            </a:r>
            <a:r>
              <a:rPr lang="en-GB" b="1" u="sng" dirty="0" smtClean="0"/>
              <a:t>brought to and from school on a Tuesday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477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71194"/>
            <a:ext cx="8596668" cy="1826581"/>
          </a:xfrm>
        </p:spPr>
        <p:txBody>
          <a:bodyPr>
            <a:normAutofit/>
          </a:bodyPr>
          <a:lstStyle/>
          <a:p>
            <a:r>
              <a:rPr lang="en-GB" sz="8800" dirty="0" smtClean="0"/>
              <a:t>Curriculum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22759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3794</TotalTime>
  <Words>766</Words>
  <Application>Microsoft Office PowerPoint</Application>
  <PresentationFormat>Widescreen</PresentationFormat>
  <Paragraphs>227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Trebuchet MS</vt:lpstr>
      <vt:lpstr>Wingdings 3</vt:lpstr>
      <vt:lpstr>Facet</vt:lpstr>
      <vt:lpstr>Year 6 – Chestnut</vt:lpstr>
      <vt:lpstr>Key dates</vt:lpstr>
      <vt:lpstr>Highlights of Year 6</vt:lpstr>
      <vt:lpstr>Buddies</vt:lpstr>
      <vt:lpstr>Conway</vt:lpstr>
      <vt:lpstr>End of Year Production</vt:lpstr>
      <vt:lpstr>SATS – only a fraction of Y6!</vt:lpstr>
      <vt:lpstr>Timetable</vt:lpstr>
      <vt:lpstr>Curriculum</vt:lpstr>
      <vt:lpstr>History and Geography </vt:lpstr>
      <vt:lpstr>Maths </vt:lpstr>
      <vt:lpstr>English - writing </vt:lpstr>
      <vt:lpstr>English - reading </vt:lpstr>
      <vt:lpstr>English - reading </vt:lpstr>
      <vt:lpstr>English - SPAG </vt:lpstr>
      <vt:lpstr>Science </vt:lpstr>
      <vt:lpstr>Homework</vt:lpstr>
      <vt:lpstr>Information</vt:lpstr>
      <vt:lpstr>Thank you in advance for your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– Sycamore Class</dc:title>
  <dc:creator>Chloe Evans</dc:creator>
  <cp:lastModifiedBy>cevans2</cp:lastModifiedBy>
  <cp:revision>78</cp:revision>
  <cp:lastPrinted>2019-10-23T14:30:54Z</cp:lastPrinted>
  <dcterms:created xsi:type="dcterms:W3CDTF">2018-09-08T12:10:55Z</dcterms:created>
  <dcterms:modified xsi:type="dcterms:W3CDTF">2023-09-13T18:07:30Z</dcterms:modified>
</cp:coreProperties>
</file>